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331" r:id="rId4"/>
    <p:sldId id="404" r:id="rId5"/>
    <p:sldId id="430" r:id="rId6"/>
    <p:sldId id="416" r:id="rId7"/>
    <p:sldId id="431" r:id="rId8"/>
    <p:sldId id="432" r:id="rId9"/>
    <p:sldId id="433" r:id="rId10"/>
    <p:sldId id="415" r:id="rId11"/>
    <p:sldId id="419" r:id="rId12"/>
    <p:sldId id="462" r:id="rId13"/>
    <p:sldId id="463" r:id="rId14"/>
    <p:sldId id="434" r:id="rId15"/>
    <p:sldId id="466" r:id="rId16"/>
    <p:sldId id="367" r:id="rId17"/>
    <p:sldId id="396" r:id="rId19"/>
    <p:sldId id="369" r:id="rId20"/>
    <p:sldId id="370" r:id="rId21"/>
    <p:sldId id="371" r:id="rId22"/>
    <p:sldId id="372" r:id="rId23"/>
    <p:sldId id="373" r:id="rId24"/>
    <p:sldId id="374" r:id="rId25"/>
    <p:sldId id="482" r:id="rId26"/>
    <p:sldId id="376" r:id="rId27"/>
    <p:sldId id="422" r:id="rId28"/>
    <p:sldId id="483" r:id="rId29"/>
    <p:sldId id="428" r:id="rId30"/>
    <p:sldId id="467" r:id="rId31"/>
    <p:sldId id="468" r:id="rId32"/>
    <p:sldId id="484" r:id="rId33"/>
    <p:sldId id="470" r:id="rId34"/>
    <p:sldId id="472" r:id="rId35"/>
    <p:sldId id="474" r:id="rId36"/>
    <p:sldId id="475" r:id="rId37"/>
    <p:sldId id="520" r:id="rId38"/>
    <p:sldId id="519" r:id="rId39"/>
    <p:sldId id="477" r:id="rId40"/>
    <p:sldId id="471" r:id="rId41"/>
    <p:sldId id="473" r:id="rId42"/>
    <p:sldId id="481" r:id="rId43"/>
    <p:sldId id="479" r:id="rId44"/>
    <p:sldId id="480" r:id="rId45"/>
    <p:sldId id="478" r:id="rId46"/>
    <p:sldId id="500" r:id="rId47"/>
    <p:sldId id="487" r:id="rId48"/>
    <p:sldId id="488" r:id="rId49"/>
    <p:sldId id="521" r:id="rId50"/>
    <p:sldId id="524" r:id="rId51"/>
    <p:sldId id="502" r:id="rId52"/>
    <p:sldId id="492" r:id="rId53"/>
    <p:sldId id="494" r:id="rId54"/>
    <p:sldId id="497" r:id="rId55"/>
    <p:sldId id="490" r:id="rId56"/>
    <p:sldId id="525" r:id="rId57"/>
    <p:sldId id="498" r:id="rId58"/>
    <p:sldId id="503" r:id="rId59"/>
    <p:sldId id="495" r:id="rId60"/>
    <p:sldId id="504" r:id="rId61"/>
    <p:sldId id="496" r:id="rId62"/>
    <p:sldId id="489" r:id="rId63"/>
    <p:sldId id="499" r:id="rId64"/>
    <p:sldId id="365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4DD60C"/>
    <a:srgbClr val="F43308"/>
    <a:srgbClr val="FD5C0C"/>
    <a:srgbClr val="5B9BD5"/>
    <a:srgbClr val="00B0F0"/>
    <a:srgbClr val="19A382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92964" autoAdjust="0"/>
  </p:normalViewPr>
  <p:slideViewPr>
    <p:cSldViewPr snapToGrid="0">
      <p:cViewPr>
        <p:scale>
          <a:sx n="66" d="100"/>
          <a:sy n="66" d="100"/>
        </p:scale>
        <p:origin x="208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hyperlink" Target="https://liqiqi-ios.github.io/demo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" y="-13208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Trail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中的时间控制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1" r="53266"/>
          <a:stretch>
            <a:fillRect/>
          </a:stretch>
        </p:blipFill>
        <p:spPr>
          <a:xfrm>
            <a:off x="6431324" y="946774"/>
            <a:ext cx="5760676" cy="32930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907" y="946774"/>
            <a:ext cx="94236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/pretrialpause</a:t>
            </a:r>
            <a:endParaRPr 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当前试次开始前等待时间</a:t>
            </a:r>
            <a:endParaRPr 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/numframes = integer</a:t>
            </a:r>
            <a:endParaRPr 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刺激至少呈现时间</a:t>
            </a:r>
            <a:endParaRPr 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/responsemode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或</a:t>
            </a: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阶段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若设置了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，且在该阶段无反应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则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输入下一阶段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注：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trialduration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不能同时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用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000" b="1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postrialpause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当前试次结束后的暂停时间</a:t>
            </a:r>
            <a:endParaRPr lang="en-US" altLang="zh-CN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/timeout = integer 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设定一个实验、区组、试次、指导语等的反应时间</a:t>
            </a:r>
            <a:endParaRPr lang="zh-CN" altLang="en-US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若被试在此时间段内还未作反应，则转入后续内容</a:t>
            </a:r>
            <a:endParaRPr lang="en-US" altLang="zh-CN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000" b="1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trialduration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定义整个试次的时间</a:t>
            </a:r>
            <a:r>
              <a:rPr lang="zh-CN" altLang="en-US" sz="2000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跨度</a:t>
            </a:r>
            <a:endParaRPr lang="zh-CN" altLang="en-US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-2540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上节回顾：默认值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&lt;defaults&gt;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102414"/>
            <a:ext cx="942366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设置脚本中使用的各项参数的默认值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如字体样式、颜色、大小、屏幕背景颜色等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7070" y="3355975"/>
            <a:ext cx="8381365" cy="3046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&lt;defaults&gt;</a:t>
            </a:r>
            <a:endParaRPr lang="en-US" altLang="zh-CN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/posttrialpause = 1000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expressions.interval	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white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/fontstyle=(“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宋体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”,3%)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&lt;/defaults&gt;</a:t>
            </a:r>
            <a:endParaRPr lang="en-US" altLang="zh-CN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070" y="1932305"/>
            <a:ext cx="8877300" cy="1198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/interval = noreplace(500,1000,1500,2000)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9652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变量和表达式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264974"/>
            <a:ext cx="942366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自定义变量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&lt;values&gt;&lt;/values&gt;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定义程序中使用的变量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810" y="2644829"/>
            <a:ext cx="9423663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定义可供程序调用的数学或逻辑表达式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主要用途：代码重复利用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5670" y="4396105"/>
            <a:ext cx="10591165" cy="1938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/onblockbegin=[expression;expression;...]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语句一：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/onblockbegin=[if (values.lastblockresponsetimes &gt; 1000) trial.testtrial.timeout = 950]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解释：若被试完成上一次区组的平均反应时间大于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1000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毫秒，则将当前区组的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超时设置为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950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" y="603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上节回顾：注视点呈现时间随机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9270" y="1127125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注视点呈现的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时间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是固定的，那么我们是否可以设置成显示时间随机呢？在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400ms-500ms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之间。</a:t>
            </a:r>
            <a:endParaRPr lang="zh-CN" altLang="en-US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需要用到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&lt;values&gt;, &lt;expressions&gt;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7420" y="3371215"/>
            <a:ext cx="889444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  /fixationtime = 0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&lt;/values&gt;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  /generaterandom = ceil(rand(400,600))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6700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注视点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呈现时间随机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1675" y="1628140"/>
            <a:ext cx="1294701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&lt;trial evennumbertrial&gt;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pretrialpause = 500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validresponse = ("F","J")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correctresponse = ("F")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correctmessage = (correcttxt,300)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errormessage = (errortxt,300)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[values.fixationtime = expressions.generaterandom]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[trial.evennumbertrial.insertstimulustime(text.fixationtxt, 0)]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[trial.evennumbertrial.insertstimulustime(text.evennumbertxt,values.fixationtime)]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/ontrialend = [trial.evennumbertrial.clearstimulusframes()]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&lt;/trial&gt;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066" y="673395"/>
            <a:ext cx="10787743" cy="52330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3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上节回顾： </a:t>
            </a:r>
            <a:r>
              <a:rPr lang="en-US" altLang="zh-CN" sz="4300" b="1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en-US" altLang="zh-CN" sz="43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效应编程原理</a:t>
            </a:r>
            <a:endParaRPr lang="en-US" altLang="zh-CN" sz="43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编程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原理：传统的颜色</a:t>
            </a:r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效应是指当字意与字的现实颜色属性发生冲突的时候，被试做出判断的反应时会更长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任务描述：屏幕中央出现颜色字，要求被试判断颜色字的字意和显示颜色是否一致，如果是一致的按“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”键，如果是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一致的则按“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”键。要求被试判断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次，一致的和不一致的随机呈现。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实验程序刻画：首先呈现指导语，如果被试看完指导语之后按任意键开始实验任务；然后，呈现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，每个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中随机呈现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颜色自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，被试看到颜色字之后进行按键反应，当前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结束并进入下一个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，直至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全部呈现。</a:t>
            </a:r>
            <a:endParaRPr lang="en-US" altLang="zh-CN" sz="2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16"/>
            <a:ext cx="1219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latin typeface="等线" panose="02010600030101010101" charset="-122"/>
                <a:ea typeface="等线" panose="02010600030101010101" charset="-122"/>
              </a:rPr>
              <a:t>上节回顾： </a:t>
            </a:r>
            <a:r>
              <a:rPr lang="en-US" sz="2800" b="1" dirty="0" err="1">
                <a:latin typeface="等线" panose="02010600030101010101" charset="-122"/>
                <a:ea typeface="等线" panose="02010600030101010101" charset="-122"/>
              </a:rPr>
              <a:t>Stroop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判断：程序逻辑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1479298" y="6370213"/>
            <a:ext cx="9714135" cy="11206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88503" y="6422842"/>
            <a:ext cx="9796767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Block                         Trial                             Stimulus                       Item          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1388503" y="1393712"/>
            <a:ext cx="886585" cy="1918471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实验</a:t>
            </a:r>
            <a:endParaRPr lang="zh-CN" altLang="en-US" sz="16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530570" y="986869"/>
            <a:ext cx="2119717" cy="743898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n w="0"/>
                <a:solidFill>
                  <a:schemeClr val="bg1"/>
                </a:solidFill>
              </a:rPr>
              <a:t>1</a:t>
            </a:r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个</a:t>
            </a:r>
            <a:r>
              <a:rPr lang="en-US" altLang="zh-CN" sz="1600" b="1" dirty="0" smtClean="0">
                <a:ln w="0"/>
                <a:solidFill>
                  <a:schemeClr val="bg1"/>
                </a:solidFill>
              </a:rPr>
              <a:t>trial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966197" y="813517"/>
            <a:ext cx="2027934" cy="420284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指导语文字刺激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966198" y="1596569"/>
            <a:ext cx="2027933" cy="415992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按钮说明文字刺激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9004319" y="822888"/>
            <a:ext cx="1956600" cy="1183761"/>
            <a:chOff x="9004319" y="822888"/>
            <a:chExt cx="1956600" cy="1183761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9004319" y="1014174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411946" y="822888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9014509" y="1586365"/>
              <a:ext cx="1946410" cy="420284"/>
              <a:chOff x="8719454" y="3510183"/>
              <a:chExt cx="2079171" cy="467413"/>
            </a:xfrm>
            <a:solidFill>
              <a:schemeClr val="accent2"/>
            </a:solidFill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70" name="组合 169"/>
          <p:cNvGrpSpPr/>
          <p:nvPr/>
        </p:nvGrpSpPr>
        <p:grpSpPr>
          <a:xfrm>
            <a:off x="2275088" y="1021763"/>
            <a:ext cx="1864885" cy="3482508"/>
            <a:chOff x="2275088" y="1021763"/>
            <a:chExt cx="1864885" cy="3482508"/>
          </a:xfrm>
        </p:grpSpPr>
        <p:sp>
          <p:nvSpPr>
            <p:cNvPr id="22" name="圆角矩形 21"/>
            <p:cNvSpPr/>
            <p:nvPr/>
          </p:nvSpPr>
          <p:spPr>
            <a:xfrm>
              <a:off x="2672522" y="102176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72522" y="376037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 smtClean="0">
                  <a:ln w="0"/>
                  <a:solidFill>
                    <a:schemeClr val="bg1"/>
                  </a:solidFill>
                </a:rPr>
                <a:t>Stroop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 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效应</a:t>
              </a:r>
              <a:endParaRPr lang="zh-CN" altLang="en-US" sz="1600" b="1" dirty="0">
                <a:ln w="0"/>
                <a:solidFill>
                  <a:schemeClr val="bg1"/>
                </a:solidFill>
              </a:endParaRPr>
            </a:p>
          </p:txBody>
        </p:sp>
        <p:cxnSp>
          <p:nvCxnSpPr>
            <p:cNvPr id="5" name="直接箭头连接符 4"/>
            <p:cNvCxnSpPr>
              <a:endCxn id="22" idx="1"/>
            </p:cNvCxnSpPr>
            <p:nvPr/>
          </p:nvCxnSpPr>
          <p:spPr>
            <a:xfrm flipV="1">
              <a:off x="2281925" y="1393712"/>
              <a:ext cx="390597" cy="955237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1" name="直接箭头连接符 10"/>
            <p:cNvCxnSpPr>
              <a:stCxn id="20" idx="3"/>
              <a:endCxn id="23" idx="1"/>
            </p:cNvCxnSpPr>
            <p:nvPr/>
          </p:nvCxnSpPr>
          <p:spPr>
            <a:xfrm>
              <a:off x="2275088" y="2352948"/>
              <a:ext cx="397434" cy="1779374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cxnSp>
        <p:nvCxnSpPr>
          <p:cNvPr id="50" name="直接箭头连接符 49"/>
          <p:cNvCxnSpPr>
            <a:stCxn id="22" idx="3"/>
          </p:cNvCxnSpPr>
          <p:nvPr/>
        </p:nvCxnSpPr>
        <p:spPr>
          <a:xfrm flipV="1">
            <a:off x="4139973" y="1385984"/>
            <a:ext cx="397434" cy="7728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650287" y="1023659"/>
            <a:ext cx="315910" cy="33515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659295" y="1366546"/>
            <a:ext cx="306903" cy="43801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grpSp>
        <p:nvGrpSpPr>
          <p:cNvPr id="181" name="组合 180"/>
          <p:cNvGrpSpPr/>
          <p:nvPr/>
        </p:nvGrpSpPr>
        <p:grpSpPr>
          <a:xfrm>
            <a:off x="8983933" y="3754428"/>
            <a:ext cx="2201337" cy="774065"/>
            <a:chOff x="8983933" y="3754428"/>
            <a:chExt cx="2201337" cy="774065"/>
          </a:xfrm>
        </p:grpSpPr>
        <p:sp>
          <p:nvSpPr>
            <p:cNvPr id="41" name="圆角矩形 40"/>
            <p:cNvSpPr/>
            <p:nvPr/>
          </p:nvSpPr>
          <p:spPr>
            <a:xfrm>
              <a:off x="9395125" y="3948119"/>
              <a:ext cx="179014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黄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>
              <a:endCxn id="41" idx="1"/>
            </p:cNvCxnSpPr>
            <p:nvPr/>
          </p:nvCxnSpPr>
          <p:spPr>
            <a:xfrm flipV="1">
              <a:off x="8987500" y="4158261"/>
              <a:ext cx="407625" cy="10504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97" name="直接连接符 96"/>
            <p:cNvCxnSpPr>
              <a:stCxn id="70" idx="3"/>
            </p:cNvCxnSpPr>
            <p:nvPr/>
          </p:nvCxnSpPr>
          <p:spPr>
            <a:xfrm>
              <a:off x="8994123" y="3754428"/>
              <a:ext cx="417821" cy="26860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8983933" y="4288080"/>
              <a:ext cx="417821" cy="240413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9000754" y="4923360"/>
            <a:ext cx="2184516" cy="774065"/>
            <a:chOff x="9000754" y="4923360"/>
            <a:chExt cx="2184516" cy="774065"/>
          </a:xfrm>
        </p:grpSpPr>
        <p:sp>
          <p:nvSpPr>
            <p:cNvPr id="102" name="圆角矩形 101"/>
            <p:cNvSpPr/>
            <p:nvPr/>
          </p:nvSpPr>
          <p:spPr>
            <a:xfrm>
              <a:off x="9411946" y="5117051"/>
              <a:ext cx="1773324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绿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9004321" y="5337697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9010944" y="4923360"/>
              <a:ext cx="401000" cy="280908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9000754" y="5470834"/>
              <a:ext cx="421380" cy="226591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8983933" y="2502391"/>
            <a:ext cx="2201337" cy="821085"/>
            <a:chOff x="8983933" y="2502391"/>
            <a:chExt cx="1939787" cy="821085"/>
          </a:xfrm>
        </p:grpSpPr>
        <p:sp>
          <p:nvSpPr>
            <p:cNvPr id="106" name="圆角矩形 105"/>
            <p:cNvSpPr/>
            <p:nvPr/>
          </p:nvSpPr>
          <p:spPr>
            <a:xfrm>
              <a:off x="9384935" y="2696082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红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7" name="直接连接符 106"/>
            <p:cNvCxnSpPr>
              <a:stCxn id="60" idx="3"/>
              <a:endCxn id="106" idx="1"/>
            </p:cNvCxnSpPr>
            <p:nvPr/>
          </p:nvCxnSpPr>
          <p:spPr>
            <a:xfrm flipV="1">
              <a:off x="8995652" y="2906224"/>
              <a:ext cx="389283" cy="479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983933" y="2502391"/>
              <a:ext cx="386137" cy="242907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9" name="直接连接符 108"/>
            <p:cNvCxnSpPr>
              <a:stCxn id="62" idx="3"/>
            </p:cNvCxnSpPr>
            <p:nvPr/>
          </p:nvCxnSpPr>
          <p:spPr>
            <a:xfrm flipV="1">
              <a:off x="9003690" y="3057920"/>
              <a:ext cx="372401" cy="265556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6650287" y="2379050"/>
            <a:ext cx="2356067" cy="1091327"/>
            <a:chOff x="6650287" y="2379050"/>
            <a:chExt cx="2356067" cy="1091327"/>
          </a:xfrm>
        </p:grpSpPr>
        <p:cxnSp>
          <p:nvCxnSpPr>
            <p:cNvPr id="65" name="直接箭头连接符 64"/>
            <p:cNvCxnSpPr>
              <a:stCxn id="27" idx="3"/>
              <a:endCxn id="59" idx="1"/>
            </p:cNvCxnSpPr>
            <p:nvPr/>
          </p:nvCxnSpPr>
          <p:spPr>
            <a:xfrm>
              <a:off x="6650287" y="252517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6966190" y="2379050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红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6967719" y="2764117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红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6978421" y="317657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红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41" name="直接箭头连接符 140"/>
            <p:cNvCxnSpPr/>
            <p:nvPr/>
          </p:nvCxnSpPr>
          <p:spPr>
            <a:xfrm>
              <a:off x="6660483" y="289663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6660483" y="3313175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6650290" y="3607526"/>
            <a:ext cx="2354029" cy="1079542"/>
            <a:chOff x="6650290" y="3607526"/>
            <a:chExt cx="2354029" cy="1079542"/>
          </a:xfrm>
        </p:grpSpPr>
        <p:sp>
          <p:nvSpPr>
            <p:cNvPr id="70" name="圆角矩形 69"/>
            <p:cNvSpPr/>
            <p:nvPr/>
          </p:nvSpPr>
          <p:spPr>
            <a:xfrm>
              <a:off x="6966190" y="3607526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黄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6976386" y="400371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黄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6966190" y="439326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黄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1" name="直接箭头连接符 160"/>
            <p:cNvCxnSpPr/>
            <p:nvPr/>
          </p:nvCxnSpPr>
          <p:spPr>
            <a:xfrm>
              <a:off x="6650290" y="374443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>
              <a:off x="6660486" y="411589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3" name="直接箭头连接符 162"/>
            <p:cNvCxnSpPr/>
            <p:nvPr/>
          </p:nvCxnSpPr>
          <p:spPr>
            <a:xfrm>
              <a:off x="6660486" y="4532437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2" name="组合 181"/>
          <p:cNvGrpSpPr/>
          <p:nvPr/>
        </p:nvGrpSpPr>
        <p:grpSpPr>
          <a:xfrm>
            <a:off x="6650290" y="4799989"/>
            <a:ext cx="2364225" cy="1088969"/>
            <a:chOff x="6650290" y="4799989"/>
            <a:chExt cx="2364225" cy="1088969"/>
          </a:xfrm>
        </p:grpSpPr>
        <p:sp>
          <p:nvSpPr>
            <p:cNvPr id="88" name="圆角矩形 87"/>
            <p:cNvSpPr/>
            <p:nvPr/>
          </p:nvSpPr>
          <p:spPr>
            <a:xfrm>
              <a:off x="6976386" y="4799989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绿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6986582" y="517732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绿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6976386" y="559515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绿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4" name="直接箭头连接符 163"/>
            <p:cNvCxnSpPr/>
            <p:nvPr/>
          </p:nvCxnSpPr>
          <p:spPr>
            <a:xfrm>
              <a:off x="6650290" y="494855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5" name="直接箭头连接符 164"/>
            <p:cNvCxnSpPr/>
            <p:nvPr/>
          </p:nvCxnSpPr>
          <p:spPr>
            <a:xfrm>
              <a:off x="6660486" y="532001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6" name="直接箭头连接符 165"/>
            <p:cNvCxnSpPr/>
            <p:nvPr/>
          </p:nvCxnSpPr>
          <p:spPr>
            <a:xfrm>
              <a:off x="6660486" y="5736552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98" name="组合 197"/>
          <p:cNvGrpSpPr/>
          <p:nvPr/>
        </p:nvGrpSpPr>
        <p:grpSpPr>
          <a:xfrm>
            <a:off x="4139973" y="2377498"/>
            <a:ext cx="2520350" cy="1754824"/>
            <a:chOff x="4139973" y="2377498"/>
            <a:chExt cx="2520350" cy="1754824"/>
          </a:xfrm>
        </p:grpSpPr>
        <p:grpSp>
          <p:nvGrpSpPr>
            <p:cNvPr id="172" name="组合 171"/>
            <p:cNvGrpSpPr/>
            <p:nvPr/>
          </p:nvGrpSpPr>
          <p:grpSpPr>
            <a:xfrm>
              <a:off x="4139973" y="2377498"/>
              <a:ext cx="2520350" cy="1754824"/>
              <a:chOff x="4139973" y="2377498"/>
              <a:chExt cx="2520350" cy="1754824"/>
            </a:xfrm>
          </p:grpSpPr>
          <p:cxnSp>
            <p:nvCxnSpPr>
              <p:cNvPr id="52" name="直接箭头连接符 51"/>
              <p:cNvCxnSpPr>
                <a:stCxn id="23" idx="3"/>
              </p:cNvCxnSpPr>
              <p:nvPr/>
            </p:nvCxnSpPr>
            <p:spPr>
              <a:xfrm flipV="1">
                <a:off x="4139973" y="2929349"/>
                <a:ext cx="297049" cy="1202973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  <p:grpSp>
            <p:nvGrpSpPr>
              <p:cNvPr id="144" name="组合 143"/>
              <p:cNvGrpSpPr/>
              <p:nvPr/>
            </p:nvGrpSpPr>
            <p:grpSpPr>
              <a:xfrm>
                <a:off x="4530570" y="2377498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" name="圆角矩形 133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5" name="圆角矩形 134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86" name="左中括号 185"/>
            <p:cNvSpPr/>
            <p:nvPr/>
          </p:nvSpPr>
          <p:spPr>
            <a:xfrm>
              <a:off x="4437022" y="251574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4139973" y="3582902"/>
            <a:ext cx="2520350" cy="1086936"/>
            <a:chOff x="4139973" y="3582902"/>
            <a:chExt cx="2520350" cy="1086936"/>
          </a:xfrm>
        </p:grpSpPr>
        <p:grpSp>
          <p:nvGrpSpPr>
            <p:cNvPr id="179" name="组合 178"/>
            <p:cNvGrpSpPr/>
            <p:nvPr/>
          </p:nvGrpSpPr>
          <p:grpSpPr>
            <a:xfrm>
              <a:off x="4139973" y="3582902"/>
              <a:ext cx="2520350" cy="1086936"/>
              <a:chOff x="4139973" y="3582902"/>
              <a:chExt cx="2520350" cy="1086936"/>
            </a:xfrm>
          </p:grpSpPr>
          <p:grpSp>
            <p:nvGrpSpPr>
              <p:cNvPr id="145" name="组合 144"/>
              <p:cNvGrpSpPr/>
              <p:nvPr/>
            </p:nvGrpSpPr>
            <p:grpSpPr>
              <a:xfrm>
                <a:off x="4530570" y="358290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46" name="圆角矩形 14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7" name="圆角矩形 14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圆角矩形 14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stCxn id="23" idx="3"/>
              </p:cNvCxnSpPr>
              <p:nvPr/>
            </p:nvCxnSpPr>
            <p:spPr>
              <a:xfrm>
                <a:off x="4139973" y="4132322"/>
                <a:ext cx="297049" cy="2431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  <p:sp>
          <p:nvSpPr>
            <p:cNvPr id="195" name="左中括号 194"/>
            <p:cNvSpPr/>
            <p:nvPr/>
          </p:nvSpPr>
          <p:spPr>
            <a:xfrm>
              <a:off x="4446446" y="369627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4139973" y="4132322"/>
            <a:ext cx="2510314" cy="1745026"/>
            <a:chOff x="4139973" y="4132322"/>
            <a:chExt cx="2510314" cy="1745026"/>
          </a:xfrm>
        </p:grpSpPr>
        <p:cxnSp>
          <p:nvCxnSpPr>
            <p:cNvPr id="55" name="直接箭头连接符 54"/>
            <p:cNvCxnSpPr>
              <a:stCxn id="23" idx="3"/>
              <a:endCxn id="196" idx="1"/>
            </p:cNvCxnSpPr>
            <p:nvPr/>
          </p:nvCxnSpPr>
          <p:spPr>
            <a:xfrm>
              <a:off x="4139973" y="4132322"/>
              <a:ext cx="306473" cy="122241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grpSp>
          <p:nvGrpSpPr>
            <p:cNvPr id="200" name="组合 199"/>
            <p:cNvGrpSpPr/>
            <p:nvPr/>
          </p:nvGrpSpPr>
          <p:grpSpPr>
            <a:xfrm>
              <a:off x="4446446" y="4790412"/>
              <a:ext cx="2203841" cy="1086936"/>
              <a:chOff x="4446446" y="4790412"/>
              <a:chExt cx="2203841" cy="1086936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4520534" y="479041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56" name="圆角矩形 15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7" name="圆角矩形 15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圆角矩形 15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96" name="左中括号 195"/>
              <p:cNvSpPr/>
              <p:nvPr/>
            </p:nvSpPr>
            <p:spPr>
              <a:xfrm>
                <a:off x="4446446" y="4920501"/>
                <a:ext cx="210392" cy="868473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142" y="1948288"/>
            <a:ext cx="105156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首先我们定义三个内容条目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colorwords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/1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红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/2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/3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绿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item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812971" y="1825625"/>
            <a:ext cx="4974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255,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5970" y="1825625"/>
            <a:ext cx="1426029" cy="10808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 smtClean="0">
                <a:solidFill>
                  <a:srgbClr val="FF0000"/>
                </a:solidFill>
              </a:rPr>
              <a:t>红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48052" y="1836507"/>
            <a:ext cx="1382491" cy="1069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FFFF00"/>
                </a:solidFill>
              </a:rPr>
              <a:t>红</a:t>
            </a:r>
            <a:endParaRPr lang="zh-CN" altLang="en-US" sz="6000" b="1" dirty="0">
              <a:solidFill>
                <a:srgbClr val="FFFF00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~text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286" y="1825625"/>
            <a:ext cx="4974771" cy="435133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stimulusframes=[1=redsame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998029" y="1825625"/>
            <a:ext cx="5954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 redwithyellow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4286" y="42168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~trial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阶：</a:t>
            </a:r>
            <a:r>
              <a:rPr lang="zh-CN" altLang="en-US" sz="2400" b="1" noProof="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编程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814" y="1690688"/>
            <a:ext cx="10918371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判断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&lt;block colorjudgeblk&gt;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/blockfeedback = (meanlatency,correct)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[1-18 = noreplacenorepeat(redsame, yellowsame, greensame, redwithyellow, redwithgreen, yellowwithred, yellowwithgreen, greenwithred, greenwithyellow)]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&lt;/block</a:t>
            </a:r>
            <a:r>
              <a:rPr lang="en-US" altLang="zh-CN" sz="22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51973" y="27085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~block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007" y="11287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9372" y="1383260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在呈现真正的刺激之前，我们一般要呈现一个注视点，让被试先集中注意力在注视点上，然后再呈现刺激，那么意味着在一个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中要呈现两种刺激，先呈现注视点，再呈现真正的刺激。那么，我们要做如下改动：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fixation&gt;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 80ptc)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52" y="33684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中也要做一步改变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stimulustimes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=[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1=fixation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500=redsame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570" y="29693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随机呈现注视点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7869" y="433810"/>
            <a:ext cx="5101159" cy="22467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/fixationtime = 0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&lt;/values&gt;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/generaterandom = ceil(rand(400,600))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4964" y="2101106"/>
            <a:ext cx="1294701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&lt;trial evennumbertrial&gt;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pretrialpause = 500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validresponse = ("F","J")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correctresponse = ("F")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correctmessage = (correcttxt,300)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errormessage = (errortxt,300)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[values.fixationtime = expressions.generaterandom]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[trial.evennumbertrial.insertstimulustime(text.fixationtxt, 0)]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[trial.evennumbertrial.insertstimulustime(text.evennumbertxt,values.fixationtime)]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/ontrialend = [trial.evennumbertrial.clearstimulusframes()]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&lt;/trial&gt;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被试在每个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里做了反应，但并不知道是否正确作答了，这个时候就需要给被试一个反馈，告诉他作对了没有！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correctmsg&gt;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correctmsg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楷体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", 60ptc, false, false, false, false, 5, 1)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正确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/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错误反馈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617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上节回顾：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0471" y="1094730"/>
            <a:ext cx="11282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浏览器输入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https://</a:t>
            </a:r>
            <a:r>
              <a:rPr lang="zh-CN" altLang="en-US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用户名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.github.io/demo/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即可访问你的主页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比如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我的用户名是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liqiqi-</a:t>
            </a:r>
            <a:r>
              <a:rPr lang="en-US" altLang="zh-CN" sz="2400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ios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，那么我的主页地址为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https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://liqiqi-ios.github.io/demo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/</a:t>
            </a:r>
            <a:endParaRPr lang="en-US" altLang="zh-CN" sz="2400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大家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就可以通过这个网址来访问你的实验主页了！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909698" y="2918914"/>
            <a:ext cx="6638290" cy="4023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737" y="-2903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26" y="1921234"/>
            <a:ext cx="7055071" cy="48958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1737" y="717731"/>
            <a:ext cx="11842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这时会询问你的程序是托管在</a:t>
            </a:r>
            <a:r>
              <a:rPr kumimoji="0" lang="en-US" altLang="zh-CN" sz="1800" b="0" i="0" u="none" strike="noStrike" kern="1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还是其他服务器，我们选择：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My script is hosted on millisecond.com</a:t>
            </a:r>
            <a:endParaRPr kumimoji="0" lang="en-US" altLang="zh-CN" sz="1800" b="0" i="0" u="none" strike="noStrike" kern="1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Script Name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区域填写脚本名字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 from your computer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处单击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Browse Files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，从本地选取代码文件</a:t>
            </a:r>
            <a:endParaRPr kumimoji="0" lang="en-US" altLang="zh-CN" sz="1800" b="0" i="0" u="none" strike="noStrike" kern="1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注意：此时页面会处于刷新的状态，有点慢，需要稍等片刻</a:t>
            </a:r>
            <a:endParaRPr kumimoji="0" lang="en-US" altLang="zh-CN" sz="1800" b="0" i="0" u="none" strike="noStrike" kern="1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6.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单击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选项，默认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Select the start script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处为我们刚刚上传的代码文件，单击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48545" y="3115214"/>
            <a:ext cx="2510365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028090" y="4966157"/>
            <a:ext cx="583326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69005" y="4974040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47019" y="6423326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022427" y="1598941"/>
            <a:ext cx="5724058" cy="3926826"/>
            <a:chOff x="6022427" y="1325563"/>
            <a:chExt cx="5724058" cy="39268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427" y="1325563"/>
              <a:ext cx="5724058" cy="392682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6022427" y="1325563"/>
              <a:ext cx="4582289" cy="204952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5525767"/>
            <a:ext cx="8602275" cy="9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1686618"/>
            <a:ext cx="5117806" cy="336419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64704" y="-1498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上节回顾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4704" y="943404"/>
            <a:ext cx="11213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从我们的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实验主页，链接到</a:t>
            </a:r>
            <a:r>
              <a:rPr lang="en-US" altLang="zh-CN" sz="2000" b="1" kern="1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web 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实验程序，只需要在按钮背后放上刚刚的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URL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即可！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3394" y="3368715"/>
            <a:ext cx="1460718" cy="607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418898" y="3994040"/>
            <a:ext cx="1" cy="2128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83394" y="6122385"/>
            <a:ext cx="4582289" cy="20495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261631" y="4388973"/>
            <a:ext cx="2092983" cy="1835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554" y="12137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本节内容概览</a:t>
            </a:r>
            <a:endParaRPr lang="zh-CN" altLang="en-US" sz="4000" b="1" dirty="0">
              <a:solidFill>
                <a:schemeClr val="bg1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554" y="1456400"/>
            <a:ext cx="3987146" cy="4105341"/>
          </a:xfrm>
        </p:spPr>
        <p:txBody>
          <a:bodyPr>
            <a:noAutofit/>
          </a:bodyPr>
          <a:lstStyle/>
          <a:p>
            <a:pPr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：心理旋转任务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新的刺激类型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Trial</a:t>
            </a: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中空白时间控制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完善实验结构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被试平衡设计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3600" y="1421541"/>
            <a:ext cx="7226300" cy="349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：内隐联想实验（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Implicit Attitude Test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IAT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实验简介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定义背景刺激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强制正确回答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基于反应时实现较为复杂的变量计算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883" y="1917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实例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5400" dirty="0" err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编写心理旋转任务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1198772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心理旋转任务的编程原理：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随机给被试呈现经过旋转的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Normal 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Mirror R,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让被试进行判断，如果是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Normal 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按“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”键，如果是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Mirror 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”键。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任务描述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呈现指导语，完成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的练习，完成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48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的正式实验。练习和正式实验中，先随机呈现一段时间的注视点，随后空白一段时间，再呈现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200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NR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MR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，再呈现一段时间的空白让被试做出反应，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结束进入下一个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trail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554" y="17217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上</a:t>
            </a:r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节回顾</a:t>
            </a:r>
            <a:endParaRPr lang="zh-CN" altLang="en-US" sz="4000" b="1" dirty="0">
              <a:solidFill>
                <a:schemeClr val="bg1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554" y="129035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指导语的三种方式（自定义、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&lt;instruct&gt;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、网页型指导语）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Trial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中的时间控制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默认值设置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&lt;defaults&gt;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自定义变量和表达式</a:t>
            </a:r>
            <a:endParaRPr lang="en-US" altLang="zh-CN" sz="20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en-US" altLang="zh-CN" sz="20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20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注视点呈现时间随机化</a:t>
            </a:r>
            <a:endParaRPr lang="en-US" altLang="zh-CN" sz="20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</a:t>
            </a:r>
            <a:r>
              <a:rPr lang="en-US" altLang="zh-CN" sz="24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ithub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静态网页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8427" y="1680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 err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编写心理旋转任务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9" y="2023706"/>
            <a:ext cx="1644869" cy="16448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7" y="3811819"/>
            <a:ext cx="1644869" cy="16448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9" y="3811822"/>
            <a:ext cx="1644869" cy="16448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1" y="3811820"/>
            <a:ext cx="1644869" cy="1644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00" y="2047356"/>
            <a:ext cx="1642331" cy="16423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90" y="3834200"/>
            <a:ext cx="1644869" cy="16448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62" y="3834200"/>
            <a:ext cx="1644869" cy="16448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34" y="3834199"/>
            <a:ext cx="1644869" cy="164486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40567" y="154995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Normal 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：每隔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度旋转一次，共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24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34251" y="154995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Mirror R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：每隔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度旋转一次，共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24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6863" y="55333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88581" y="55397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20299" y="5533373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18856" y="55570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50574" y="55633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382292" y="5557023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83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 err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编写心理旋转任务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9589" y="1686583"/>
            <a:ext cx="878796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心理旋转任务的新挑战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：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、如何呈现图片类刺激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&lt;picture&gt;&lt;/picture&gt;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、如何在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中加入空白时间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&lt;shape&gt;&lt;/shape&gt;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、多个模块，分别呈现不同的指导语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、被试平衡设计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16"/>
            <a:ext cx="12192000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心理旋转任务：程序逻辑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679054" y="5815024"/>
            <a:ext cx="10916484" cy="12593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88259" y="5869040"/>
            <a:ext cx="10889038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Experiment               Block                            Trial                             Stimulus                             Item         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9054" y="2009821"/>
            <a:ext cx="886585" cy="1918471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93228" y="1021762"/>
            <a:ext cx="2136172" cy="464609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默认指导语  </a:t>
            </a:r>
            <a:r>
              <a:rPr lang="en-US" altLang="zh-CN" sz="1600" b="1" noProof="0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&lt;page&gt;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672522" y="1021763"/>
            <a:ext cx="1467451" cy="464609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指导语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直接箭头连接符 4"/>
          <p:cNvCxnSpPr>
            <a:stCxn id="20" idx="3"/>
            <a:endCxn id="22" idx="1"/>
          </p:cNvCxnSpPr>
          <p:nvPr/>
        </p:nvCxnSpPr>
        <p:spPr>
          <a:xfrm flipV="1">
            <a:off x="1565639" y="1254068"/>
            <a:ext cx="1106883" cy="17149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1" name="直接箭头连接符 10"/>
          <p:cNvCxnSpPr>
            <a:stCxn id="20" idx="3"/>
            <a:endCxn id="99" idx="1"/>
          </p:cNvCxnSpPr>
          <p:nvPr/>
        </p:nvCxnSpPr>
        <p:spPr>
          <a:xfrm>
            <a:off x="1565639" y="2969057"/>
            <a:ext cx="1106881" cy="17866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139973" y="1254067"/>
            <a:ext cx="353255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85" name="圆角矩形 84"/>
          <p:cNvSpPr/>
          <p:nvPr/>
        </p:nvSpPr>
        <p:spPr>
          <a:xfrm>
            <a:off x="2672520" y="2084684"/>
            <a:ext cx="1467451" cy="743898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实验前练习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91" name="直接箭头连接符 90"/>
          <p:cNvCxnSpPr>
            <a:stCxn id="20" idx="3"/>
            <a:endCxn id="85" idx="1"/>
          </p:cNvCxnSpPr>
          <p:nvPr/>
        </p:nvCxnSpPr>
        <p:spPr>
          <a:xfrm flipV="1">
            <a:off x="1565639" y="2456633"/>
            <a:ext cx="1106881" cy="5124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99" name="圆角矩形 98"/>
          <p:cNvSpPr/>
          <p:nvPr/>
        </p:nvSpPr>
        <p:spPr>
          <a:xfrm>
            <a:off x="2672520" y="4383738"/>
            <a:ext cx="1467451" cy="743898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正式实验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2672520" y="3403472"/>
            <a:ext cx="1467451" cy="477436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休息一下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12" name="直接箭头连接符 111"/>
          <p:cNvCxnSpPr>
            <a:stCxn id="20" idx="3"/>
            <a:endCxn id="111" idx="1"/>
          </p:cNvCxnSpPr>
          <p:nvPr/>
        </p:nvCxnSpPr>
        <p:spPr>
          <a:xfrm>
            <a:off x="1565639" y="2969057"/>
            <a:ext cx="1106881" cy="67313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27" name="文本框 126"/>
          <p:cNvSpPr txBox="1"/>
          <p:nvPr/>
        </p:nvSpPr>
        <p:spPr>
          <a:xfrm>
            <a:off x="564612" y="6279795"/>
            <a:ext cx="9796767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				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           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Page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4513126" y="1915509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</a:t>
            </a:r>
            <a:r>
              <a:rPr kumimoji="0" lang="en-US" altLang="zh-CN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trial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7" name="直接箭头连接符 136"/>
          <p:cNvCxnSpPr>
            <a:stCxn id="85" idx="3"/>
            <a:endCxn id="136" idx="1"/>
          </p:cNvCxnSpPr>
          <p:nvPr/>
        </p:nvCxnSpPr>
        <p:spPr>
          <a:xfrm flipV="1">
            <a:off x="4139971" y="2134505"/>
            <a:ext cx="373155" cy="32212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38" name="圆角矩形 137"/>
          <p:cNvSpPr/>
          <p:nvPr/>
        </p:nvSpPr>
        <p:spPr>
          <a:xfrm>
            <a:off x="4513126" y="2506454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trial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39" name="直接箭头连接符 138"/>
          <p:cNvCxnSpPr>
            <a:stCxn id="85" idx="3"/>
            <a:endCxn id="138" idx="1"/>
          </p:cNvCxnSpPr>
          <p:nvPr/>
        </p:nvCxnSpPr>
        <p:spPr>
          <a:xfrm>
            <a:off x="4139971" y="2456633"/>
            <a:ext cx="373155" cy="28112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49" name="圆角矩形 148"/>
          <p:cNvSpPr/>
          <p:nvPr/>
        </p:nvSpPr>
        <p:spPr>
          <a:xfrm>
            <a:off x="4513126" y="4219416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24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</a:t>
            </a:r>
            <a:r>
              <a:rPr kumimoji="0" lang="en-US" altLang="zh-CN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trial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51" name="直接箭头连接符 150"/>
          <p:cNvCxnSpPr>
            <a:stCxn id="99" idx="3"/>
            <a:endCxn id="149" idx="1"/>
          </p:cNvCxnSpPr>
          <p:nvPr/>
        </p:nvCxnSpPr>
        <p:spPr>
          <a:xfrm flipV="1">
            <a:off x="4139971" y="4438412"/>
            <a:ext cx="373155" cy="31727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52" name="圆角矩形 151"/>
          <p:cNvSpPr/>
          <p:nvPr/>
        </p:nvSpPr>
        <p:spPr>
          <a:xfrm>
            <a:off x="4513126" y="4810361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24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trial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3" name="直接箭头连接符 152"/>
          <p:cNvCxnSpPr>
            <a:stCxn id="99" idx="3"/>
            <a:endCxn id="152" idx="1"/>
          </p:cNvCxnSpPr>
          <p:nvPr/>
        </p:nvCxnSpPr>
        <p:spPr>
          <a:xfrm>
            <a:off x="4139971" y="4755687"/>
            <a:ext cx="373155" cy="28597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59" name="圆角矩形 158"/>
          <p:cNvSpPr/>
          <p:nvPr/>
        </p:nvSpPr>
        <p:spPr>
          <a:xfrm>
            <a:off x="4493228" y="3396553"/>
            <a:ext cx="2136172" cy="464609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默认指导语  </a:t>
            </a:r>
            <a:r>
              <a:rPr lang="en-US" altLang="zh-CN" sz="1600" b="1" noProof="0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&lt;page&gt;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60" name="直接箭头连接符 159"/>
          <p:cNvCxnSpPr>
            <a:endCxn id="159" idx="1"/>
          </p:cNvCxnSpPr>
          <p:nvPr/>
        </p:nvCxnSpPr>
        <p:spPr>
          <a:xfrm flipV="1">
            <a:off x="4139973" y="3628858"/>
            <a:ext cx="353255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67" name="圆角矩形 166"/>
          <p:cNvSpPr/>
          <p:nvPr/>
        </p:nvSpPr>
        <p:spPr>
          <a:xfrm>
            <a:off x="9264910" y="1915604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24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个内容条目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9264910" y="2514432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24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个内容条目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69" name="直接箭头连接符 168"/>
          <p:cNvCxnSpPr>
            <a:stCxn id="136" idx="3"/>
            <a:endCxn id="167" idx="1"/>
          </p:cNvCxnSpPr>
          <p:nvPr/>
        </p:nvCxnSpPr>
        <p:spPr>
          <a:xfrm>
            <a:off x="6629400" y="2134505"/>
            <a:ext cx="2635510" cy="9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75" name="直接箭头连接符 174"/>
          <p:cNvCxnSpPr>
            <a:stCxn id="138" idx="3"/>
            <a:endCxn id="168" idx="1"/>
          </p:cNvCxnSpPr>
          <p:nvPr/>
        </p:nvCxnSpPr>
        <p:spPr>
          <a:xfrm>
            <a:off x="6629400" y="2737756"/>
            <a:ext cx="2635510" cy="797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76" name="圆角矩形 175"/>
          <p:cNvSpPr/>
          <p:nvPr/>
        </p:nvSpPr>
        <p:spPr>
          <a:xfrm>
            <a:off x="9264910" y="4227298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</a:rPr>
              <a:t>24</a:t>
            </a:r>
            <a:r>
              <a:rPr lang="zh-CN" altLang="en-US" sz="1600" b="1" dirty="0">
                <a:ln w="0"/>
                <a:solidFill>
                  <a:schemeClr val="tx1"/>
                </a:solidFill>
              </a:rPr>
              <a:t>个内容条目</a:t>
            </a:r>
            <a:endParaRPr lang="en-US" altLang="zh-CN" sz="1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77" name="圆角矩形 176"/>
          <p:cNvSpPr/>
          <p:nvPr/>
        </p:nvSpPr>
        <p:spPr>
          <a:xfrm>
            <a:off x="9264910" y="4810360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</a:rPr>
              <a:t>24</a:t>
            </a:r>
            <a:r>
              <a:rPr lang="zh-CN" altLang="en-US" sz="1600" b="1" dirty="0">
                <a:ln w="0"/>
                <a:solidFill>
                  <a:schemeClr val="tx1"/>
                </a:solidFill>
              </a:rPr>
              <a:t>个内容条目</a:t>
            </a:r>
            <a:endParaRPr lang="en-US" altLang="zh-CN" sz="1600" b="1" dirty="0">
              <a:ln w="0"/>
              <a:solidFill>
                <a:schemeClr val="tx1"/>
              </a:solidFill>
            </a:endParaRPr>
          </a:p>
        </p:txBody>
      </p:sp>
      <p:cxnSp>
        <p:nvCxnSpPr>
          <p:cNvPr id="178" name="直接箭头连接符 177"/>
          <p:cNvCxnSpPr>
            <a:stCxn id="149" idx="3"/>
            <a:endCxn id="176" idx="1"/>
          </p:cNvCxnSpPr>
          <p:nvPr/>
        </p:nvCxnSpPr>
        <p:spPr>
          <a:xfrm>
            <a:off x="6629400" y="4438412"/>
            <a:ext cx="2635510" cy="78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4" name="直接箭头连接符 183"/>
          <p:cNvCxnSpPr>
            <a:stCxn id="152" idx="3"/>
            <a:endCxn id="177" idx="1"/>
          </p:cNvCxnSpPr>
          <p:nvPr/>
        </p:nvCxnSpPr>
        <p:spPr>
          <a:xfrm flipV="1">
            <a:off x="6629400" y="5041662"/>
            <a:ext cx="263551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85" name="圆角矩形 184"/>
          <p:cNvSpPr/>
          <p:nvPr/>
        </p:nvSpPr>
        <p:spPr>
          <a:xfrm>
            <a:off x="6866704" y="2506454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7" name="圆角矩形 186"/>
          <p:cNvSpPr/>
          <p:nvPr/>
        </p:nvSpPr>
        <p:spPr>
          <a:xfrm>
            <a:off x="6866704" y="4810360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8" name="圆角矩形 187"/>
          <p:cNvSpPr/>
          <p:nvPr/>
        </p:nvSpPr>
        <p:spPr>
          <a:xfrm>
            <a:off x="6866704" y="4223879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9" name="圆角矩形 188"/>
          <p:cNvSpPr/>
          <p:nvPr/>
        </p:nvSpPr>
        <p:spPr>
          <a:xfrm>
            <a:off x="6866704" y="1911086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2" grpId="0" animBg="1"/>
      <p:bldP spid="85" grpId="0" animBg="1"/>
      <p:bldP spid="99" grpId="0" animBg="1"/>
      <p:bldP spid="111" grpId="0" animBg="1"/>
      <p:bldP spid="136" grpId="0" animBg="1"/>
      <p:bldP spid="138" grpId="0" animBg="1"/>
      <p:bldP spid="149" grpId="0" animBg="1"/>
      <p:bldP spid="152" grpId="0" animBg="1"/>
      <p:bldP spid="159" grpId="0" animBg="1"/>
      <p:bldP spid="167" grpId="0" animBg="1"/>
      <p:bldP spid="168" grpId="0" animBg="1"/>
      <p:bldP spid="176" grpId="0" animBg="1"/>
      <p:bldP spid="177" grpId="0" animBg="1"/>
      <p:bldP spid="185" grpId="0" animBg="1"/>
      <p:bldP spid="187" grpId="0" animBg="1"/>
      <p:bldP spid="188" grpId="0" animBg="1"/>
      <p:bldP spid="1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883" y="9711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1. 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呈现图片刺激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4181" y="1965974"/>
            <a:ext cx="8559363" cy="52224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&lt;picture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picturename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/erase = true of false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在试次结束后是否擦除图片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x //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水平基准点，如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，其他单位包括</a:t>
            </a:r>
            <a:r>
              <a:rPr lang="en-US" altLang="zh-CN" sz="1800" dirty="0" err="1">
                <a:latin typeface="仿宋" panose="02010609060101010101" pitchFamily="49" charset="-122"/>
                <a:ea typeface="仿宋" panose="02010609060101010101" pitchFamily="49" charset="-122"/>
              </a:rPr>
              <a:t>px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>
                <a:latin typeface="仿宋" panose="02010609060101010101" pitchFamily="49" charset="-122"/>
                <a:ea typeface="仿宋" panose="02010609060101010101" pitchFamily="49" charset="-122"/>
              </a:rPr>
              <a:t>pt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pct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vposition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y //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垂直基准点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= alignment //center, left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right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valigh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alignment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// center, left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right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/items =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itemname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or (“item1”,”item2”..)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条目内容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/position = (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x,y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设置图片显示中心的位置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/select = integer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选择条目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/size = (width, height)//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单位参见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&lt;/picture&gt;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53022" y="5801705"/>
            <a:ext cx="3454895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表示点，是绝对长度单位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px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表示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像素，是相对长度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英寸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= 72pt = 96px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48" y="1248627"/>
            <a:ext cx="85633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&lt;picture&gt;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标记符：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用于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定义图片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39" y="542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Trial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中加入空白时间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14" y="1028537"/>
            <a:ext cx="8559363" cy="5637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&lt;shape&gt; 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标记符：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用于定义填充的形状，如矩形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圆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三角形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846083" y="1742090"/>
            <a:ext cx="8559363" cy="522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shapename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/shape =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shapename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//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rectangle,circle,triangle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，默认为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rectangle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/color = (black)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定义形状的颜色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/erase = true of false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在试次结束后是否擦除矩形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x //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水平基准点，如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，其他单位包括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px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pt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pct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alignment //center, left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right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/position = (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x,y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设置图片显示中心的位置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/select = integer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选择条目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/size = (width, height)//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单位参见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&lt;/shape&gt;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414" y="1628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Trial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中加入空白时间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536190" y="2978150"/>
            <a:ext cx="708406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06650" y="304800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0</a:t>
            </a:r>
            <a:endParaRPr lang="en-US" altLang="zh-CN"/>
          </a:p>
        </p:txBody>
      </p:sp>
      <p:cxnSp>
        <p:nvCxnSpPr>
          <p:cNvPr id="9" name="直接连接符 8"/>
          <p:cNvCxnSpPr/>
          <p:nvPr/>
        </p:nvCxnSpPr>
        <p:spPr>
          <a:xfrm>
            <a:off x="2533015" y="2526030"/>
            <a:ext cx="0" cy="4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35530" y="1819275"/>
            <a:ext cx="43942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b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+</a:t>
            </a:r>
            <a:endParaRPr lang="en-US" altLang="zh-CN" sz="4000" b="1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6690" y="1819275"/>
            <a:ext cx="598170" cy="5880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4306570" y="2516505"/>
            <a:ext cx="0" cy="4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119755" y="302133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values.fixationtime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40" y="1823085"/>
            <a:ext cx="622300" cy="6223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6541770" y="2516505"/>
            <a:ext cx="0" cy="4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545455" y="302133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values.shapetime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696200" y="303911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values.stimulustime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82380" y="1802130"/>
            <a:ext cx="598170" cy="5880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9192260" y="2526030"/>
            <a:ext cx="0" cy="4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66025" y="2350135"/>
            <a:ext cx="8299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300ms</a:t>
            </a:r>
            <a:endParaRPr lang="en-US" altLang="zh-CN"/>
          </a:p>
        </p:txBody>
      </p:sp>
      <p:sp>
        <p:nvSpPr>
          <p:cNvPr id="22" name="右大括号 21"/>
          <p:cNvSpPr/>
          <p:nvPr/>
        </p:nvSpPr>
        <p:spPr>
          <a:xfrm rot="16200000">
            <a:off x="7731125" y="1526540"/>
            <a:ext cx="299085" cy="26238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大括号 22"/>
          <p:cNvSpPr/>
          <p:nvPr/>
        </p:nvSpPr>
        <p:spPr>
          <a:xfrm rot="16200000">
            <a:off x="3270885" y="1959610"/>
            <a:ext cx="299085" cy="1738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875280" y="2272030"/>
            <a:ext cx="752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rand1</a:t>
            </a:r>
            <a:endParaRPr lang="en-US" altLang="zh-CN"/>
          </a:p>
        </p:txBody>
      </p:sp>
      <p:sp>
        <p:nvSpPr>
          <p:cNvPr id="25" name="右大括号 24"/>
          <p:cNvSpPr/>
          <p:nvPr/>
        </p:nvSpPr>
        <p:spPr>
          <a:xfrm rot="16200000">
            <a:off x="5274310" y="1720215"/>
            <a:ext cx="299085" cy="22167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612640" y="2271395"/>
            <a:ext cx="1594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rand1+rand2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448945" y="3730625"/>
            <a:ext cx="116770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[values.fixationtime = expressions.generaterandomfixation]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[values.shapetime = values.fixationtime + expressions.generaterandomshape]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[values.stimulustimep = values.shapetime + 300]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[trial.NR1.insertstimulustime(text.fixation, 0)]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[trial.NR1.insertstimulustime(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shape.blank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,values.fixationtime)]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[trial.NR1.insertstimulustime(picture.NR,values.shapetime)]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[trial.NR1.insertstimulustime(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shape.blank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,values.stimulustime)]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/ontrialend = [trial.NR1.clearstimulusframes()]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39" y="542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Trial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中加入空白时间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14" y="1028537"/>
            <a:ext cx="8559363" cy="5637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&lt;shape&gt; 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标记符：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用于定义填充的形状，如矩形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圆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三角形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345" y="1715135"/>
            <a:ext cx="114503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&lt;trial NR1&gt;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/correctmessage = (correctmsg,500)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/errormessage = (errormsg,500)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[values.fixationtime = expressions.generaterandomfixation]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[values.shapetime = values.fixationtime + expressions.generaterandomshape]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[values.stimulustimep = values.shapetime + 300]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[trial.NR1.insertstimulustime(text.fixation, 0)]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u="sng">
                <a:latin typeface="仿宋" panose="02010609060101010101" pitchFamily="49" charset="-122"/>
                <a:ea typeface="仿宋" panose="02010609060101010101" pitchFamily="49" charset="-122"/>
              </a:rPr>
              <a:t>	/ontrialbegin = [trial.NR1.insertstimulustime(</a:t>
            </a:r>
            <a:r>
              <a:rPr lang="zh-CN" altLang="en-US" u="sng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shape.blank</a:t>
            </a:r>
            <a:r>
              <a:rPr lang="zh-CN" altLang="en-US" u="sng">
                <a:latin typeface="仿宋" panose="02010609060101010101" pitchFamily="49" charset="-122"/>
                <a:ea typeface="仿宋" panose="02010609060101010101" pitchFamily="49" charset="-122"/>
              </a:rPr>
              <a:t>,values.fixationtime)]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[trial.NR1.insertstimulustime(picture.NR,values.shapetime)]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u="sng">
                <a:latin typeface="仿宋" panose="02010609060101010101" pitchFamily="49" charset="-122"/>
                <a:ea typeface="仿宋" panose="02010609060101010101" pitchFamily="49" charset="-122"/>
              </a:rPr>
              <a:t>	/ontrialbegin = [trial.NR1.insertstimulustime(</a:t>
            </a:r>
            <a:r>
              <a:rPr lang="zh-CN" altLang="en-US" u="sng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shape.blank</a:t>
            </a:r>
            <a:r>
              <a:rPr lang="zh-CN" altLang="en-US" u="sng">
                <a:latin typeface="仿宋" panose="02010609060101010101" pitchFamily="49" charset="-122"/>
                <a:ea typeface="仿宋" panose="02010609060101010101" pitchFamily="49" charset="-122"/>
              </a:rPr>
              <a:t>,values.stimulustime)]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/ontrialend = [trial.NR1.clearstimulusframes()]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/beginresponsetime = values.shapetime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5933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完善实验结构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1837" y="1918888"/>
            <a:ext cx="855936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设计多个实验模块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先进行练习，随后进行正式实验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不同模块呈现不同指导语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在练习模块和正式实验模块开始前均呈现指导语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86362" y="651271"/>
            <a:ext cx="3460919" cy="4105873"/>
            <a:chOff x="679054" y="1021763"/>
            <a:chExt cx="3460919" cy="4105873"/>
          </a:xfrm>
        </p:grpSpPr>
        <p:sp>
          <p:nvSpPr>
            <p:cNvPr id="4" name="矩形 3"/>
            <p:cNvSpPr/>
            <p:nvPr/>
          </p:nvSpPr>
          <p:spPr>
            <a:xfrm>
              <a:off x="679054" y="2009821"/>
              <a:ext cx="886585" cy="1918471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 w="0"/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实验</a:t>
              </a:r>
              <a:endParaRPr kumimoji="0" lang="zh-CN" altLang="en-US" sz="16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672522" y="1021763"/>
              <a:ext cx="1467451" cy="464609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 w="0"/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指导语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6" name="直接箭头连接符 5"/>
            <p:cNvCxnSpPr>
              <a:stCxn id="4" idx="3"/>
              <a:endCxn id="5" idx="1"/>
            </p:cNvCxnSpPr>
            <p:nvPr/>
          </p:nvCxnSpPr>
          <p:spPr>
            <a:xfrm flipV="1">
              <a:off x="1565639" y="1254068"/>
              <a:ext cx="1106883" cy="171498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7" name="直接箭头连接符 6"/>
            <p:cNvCxnSpPr>
              <a:stCxn id="4" idx="3"/>
              <a:endCxn id="10" idx="1"/>
            </p:cNvCxnSpPr>
            <p:nvPr/>
          </p:nvCxnSpPr>
          <p:spPr>
            <a:xfrm>
              <a:off x="1565639" y="2969057"/>
              <a:ext cx="1106881" cy="178663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8" name="圆角矩形 7"/>
            <p:cNvSpPr/>
            <p:nvPr/>
          </p:nvSpPr>
          <p:spPr>
            <a:xfrm>
              <a:off x="2672520" y="2084684"/>
              <a:ext cx="1467451" cy="74389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 w="0"/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实验前练习</a:t>
              </a:r>
              <a:endParaRPr kumimoji="0" lang="zh-CN" altLang="en-US" sz="16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9" name="直接箭头连接符 8"/>
            <p:cNvCxnSpPr>
              <a:stCxn id="4" idx="3"/>
              <a:endCxn id="8" idx="1"/>
            </p:cNvCxnSpPr>
            <p:nvPr/>
          </p:nvCxnSpPr>
          <p:spPr>
            <a:xfrm flipV="1">
              <a:off x="1565639" y="2456633"/>
              <a:ext cx="1106881" cy="51242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2672520" y="4383738"/>
              <a:ext cx="1467451" cy="74389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noProof="0" dirty="0" smtClean="0">
                  <a:ln w="0"/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rPr>
                <a:t>正式实验</a:t>
              </a:r>
              <a:endParaRPr kumimoji="0" lang="zh-CN" altLang="en-US" sz="16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672520" y="3403472"/>
              <a:ext cx="1467451" cy="477436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 smtClean="0">
                  <a:ln w="0"/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rPr>
                <a:t>休息一下</a:t>
              </a:r>
              <a:endPara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cxnSp>
          <p:nvCxnSpPr>
            <p:cNvPr id="12" name="直接箭头连接符 11"/>
            <p:cNvCxnSpPr>
              <a:stCxn id="4" idx="3"/>
              <a:endCxn id="11" idx="1"/>
            </p:cNvCxnSpPr>
            <p:nvPr/>
          </p:nvCxnSpPr>
          <p:spPr>
            <a:xfrm>
              <a:off x="1565639" y="2969057"/>
              <a:ext cx="1106881" cy="67313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016" y="1690688"/>
            <a:ext cx="855936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被试平衡设计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：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、根据被试编号，让被试做出的反应应该平衡化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一组被试按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代表正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代表镜像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另外一组被试按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代表正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代表镜像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5552" y="1258680"/>
            <a:ext cx="10777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&lt;variables&gt;&lt;/variables&gt;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：实现不同编号的被试完成不同的实验条件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01716" y="86711"/>
            <a:ext cx="10515600" cy="1060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平衡设计：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&lt;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variables&gt;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标记符</a:t>
            </a:r>
            <a:endParaRPr lang="zh-CN" altLang="en-US" sz="48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806668" y="1942605"/>
            <a:ext cx="10938641" cy="4726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&lt;variables&gt;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/group = (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integer,integer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…integer of modulus)(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variablename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value, 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variablename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=value,…)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//modulus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为除数，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integer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是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被试编号为除数，根据余数情况执行相应变量赋值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/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assignment 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取值为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random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subjectnumber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//random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为随机分组，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subjectnumber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为根据被试编号和规则进行分组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&lt;/variables&gt;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9144" y="4933559"/>
            <a:ext cx="817179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注意：当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random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时，由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group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参数设定的分组规则失效，进行随机分组；但是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group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参数后半部分的条件设置仍有效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3783" y="1313027"/>
            <a:ext cx="80092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定义刺激呈现的内容列表，item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instruction&gt;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"请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将左数和右手的食指分别放在键盘的“F”键和“J”键上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；在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屏幕的中央会随机出现1~8之间的数字，请判断数的奇偶；如果是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奇数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（1,3,5,7）请按“F”键，如果是偶数（2,4,6,8）请按“J”键。"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any&gt;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"请按任意键开始实验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07972" y="1657634"/>
            <a:ext cx="2921183" cy="2914366"/>
            <a:chOff x="2502010" y="2015784"/>
            <a:chExt cx="2921183" cy="2914366"/>
          </a:xfrm>
        </p:grpSpPr>
        <p:sp>
          <p:nvSpPr>
            <p:cNvPr id="5" name="矩形 4"/>
            <p:cNvSpPr/>
            <p:nvPr/>
          </p:nvSpPr>
          <p:spPr>
            <a:xfrm>
              <a:off x="2502010" y="2015784"/>
              <a:ext cx="2921183" cy="29143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65693" y="2061503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lock: </a:t>
              </a: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instructionblk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657131" y="2535665"/>
              <a:ext cx="2638901" cy="19117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84953" y="2613683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rial: </a:t>
              </a: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instructiontrl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785113" y="2982481"/>
              <a:ext cx="2386620" cy="115939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30355" y="3011729"/>
              <a:ext cx="21707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timulus: </a:t>
              </a:r>
              <a:r>
                <a:rPr lang="en-US" altLang="zh-CN" sz="14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instructiontxt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953257" y="3339765"/>
              <a:ext cx="2018687" cy="67664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zh-CN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tem: instruction 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601716" y="86711"/>
            <a:ext cx="10515600" cy="1060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平衡设计：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&lt;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variables&gt;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标记符</a:t>
            </a:r>
            <a:endParaRPr lang="zh-CN" altLang="en-US" sz="48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0545" y="1229707"/>
            <a:ext cx="11049000" cy="5935721"/>
            <a:chOff x="680545" y="859217"/>
            <a:chExt cx="11049000" cy="5935721"/>
          </a:xfrm>
        </p:grpSpPr>
        <p:sp>
          <p:nvSpPr>
            <p:cNvPr id="5" name="圆角矩形 4"/>
            <p:cNvSpPr/>
            <p:nvPr/>
          </p:nvSpPr>
          <p:spPr>
            <a:xfrm>
              <a:off x="680546" y="3684694"/>
              <a:ext cx="10851931" cy="279837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680545" y="859217"/>
              <a:ext cx="10851931" cy="279837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内容占位符 2"/>
            <p:cNvSpPr txBox="1"/>
            <p:nvPr/>
          </p:nvSpPr>
          <p:spPr>
            <a:xfrm>
              <a:off x="790904" y="922283"/>
              <a:ext cx="10938641" cy="58726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 /group = (1 of 3)(trial1 = condition1)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 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/group = (2 of 3)(trial2 = condition2)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/group = (3 of 3)(trial3 = condition3) 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&lt;/variables&gt;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//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语句解释：若当前被试编号除以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3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余数为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，则完成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condition1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；余数为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2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，则完成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condition2;</a:t>
              </a:r>
              <a:r>
                <a:rPr lang="zh-CN" altLang="en-US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余数为</a:t>
              </a:r>
              <a:r>
                <a:rPr lang="en-US" altLang="zh-CN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0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，则完成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condition3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。</a:t>
              </a:r>
              <a:endPara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/group = (1,2 of 4)(block1 = condition1)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 /group = (3,4 of 4)(block1 = condition2)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 /</a:t>
              </a:r>
              <a:r>
                <a:rPr lang="en-US" altLang="zh-CN" sz="1800" b="1" dirty="0" err="1" smtClean="0">
                  <a:latin typeface="仿宋" panose="02010609060101010101" pitchFamily="49" charset="-122"/>
                  <a:ea typeface="仿宋" panose="02010609060101010101" pitchFamily="49" charset="-122"/>
                </a:rPr>
                <a:t>groupassignment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= random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&lt;/variables&gt;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//</a:t>
              </a:r>
              <a:r>
                <a:rPr lang="zh-CN" altLang="en-US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语句解释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：被试按照编号随机分成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4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组；第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组和第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2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组执行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block1 = condition1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；第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3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组和第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4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组执行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blcok1 = condition2</a:t>
              </a:r>
              <a:endPara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523" y="1917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9523" y="1601440"/>
            <a:ext cx="855936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练习模块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不同组别呈现不同指导语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不同组别不同实验规则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正式实验模块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不同组别呈现不同指导语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不同组别不同实验规则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31068" y="966798"/>
            <a:ext cx="6096000" cy="49859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&lt;page begininstruction_G1</a:t>
            </a:r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&gt;</a:t>
            </a:r>
            <a:endParaRPr lang="en-US" altLang="zh-CN" sz="2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^^^^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请您将左手和右手的食指分别放在键盘的“F”键和“J”键上；^^在屏幕的中央会出现旋转一定角度的或正或反的大谢字母“R”，请判断其正反.^^如果是正的大写“R”，请按“F”键；^^如果是反的大写“R”，请按“J”键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&lt;/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page&gt;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&lt;page begininstruction_G2</a:t>
            </a:r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&gt;</a:t>
            </a:r>
            <a:endParaRPr lang="en-US" altLang="zh-CN" sz="2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^^^^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请您将左手和右手的食指分别放在键盘的“F”键和“J”键上；^^在屏幕的中央会出现旋转一定角度的或正或反的大谢字母“R”，请判断其正反.^^如果是正的大写“R”，请按“J”键；^^如果是反的大写“R”，请按“F”键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&lt;/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page&gt;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91207" y="1094008"/>
            <a:ext cx="5060731" cy="55511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207" y="330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9523" y="116277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&lt;trial NR_G1&gt;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/correctmessage = (correctmsg,500)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/errormessage = (errormsg,500)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")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9523" y="329451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&lt;trial MR_G1&gt;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pretrialpause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correctmessage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(correctmsg,500)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errormessage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(errormsg,500)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validresponse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correctresponse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("J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")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4392" y="1094008"/>
            <a:ext cx="5060731" cy="55511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2708" y="121298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&lt;trial NR_G2&gt;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pretrialpause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500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(correctmsg,500)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errormessage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(errormsg,500)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("F","J")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("J")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2708" y="33949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&lt;trial MR_G2&gt;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pretrialpause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500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(correctmsg,500)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errormessage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(errormsg,500)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("F","J")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("F</a:t>
            </a:r>
            <a:r>
              <a:rPr lang="en-US" altLang="zh-CN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")</a:t>
            </a:r>
            <a:endParaRPr lang="en-US" altLang="zh-CN" dirty="0" smtClean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82708" y="5523836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对于第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组的被试：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当呈现旋转的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Normal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，则按“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J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键；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呈现旋转的镜像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Mirror 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F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11923" y="5580710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对于第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组的被试：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当呈现旋转的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Normal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，则按“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F”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键；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呈现旋转的镜像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Mirror 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按“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J”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60664" y="1134290"/>
            <a:ext cx="99257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Group 1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547644" y="2642346"/>
            <a:ext cx="4240925" cy="70797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60664" y="2806767"/>
            <a:ext cx="443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&lt;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block 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exerciseblk_G1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...&lt;/block&gt;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71295" y="1626138"/>
            <a:ext cx="4240925" cy="89904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85626" y="1986688"/>
            <a:ext cx="37625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&lt;page 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instruction_G1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&gt;...&lt;/page&gt;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60666" y="1713781"/>
            <a:ext cx="443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&lt;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block 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startblock_G1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...&lt;/block&gt;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620086" y="4742933"/>
            <a:ext cx="4240925" cy="719819"/>
            <a:chOff x="1634032" y="4973688"/>
            <a:chExt cx="4240925" cy="719819"/>
          </a:xfrm>
        </p:grpSpPr>
        <p:sp>
          <p:nvSpPr>
            <p:cNvPr id="15" name="圆角矩形 14"/>
            <p:cNvSpPr/>
            <p:nvPr/>
          </p:nvSpPr>
          <p:spPr>
            <a:xfrm>
              <a:off x="1634032" y="4973688"/>
              <a:ext cx="4240925" cy="71981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906873" y="5148931"/>
              <a:ext cx="36952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&lt;block </a:t>
              </a: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judgeblk_G1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...&lt;/block&gt;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333122" y="1145840"/>
            <a:ext cx="10038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Group 2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5998" y="2640850"/>
            <a:ext cx="4240925" cy="709474"/>
            <a:chOff x="7503730" y="6095513"/>
            <a:chExt cx="4240925" cy="709474"/>
          </a:xfrm>
        </p:grpSpPr>
        <p:sp>
          <p:nvSpPr>
            <p:cNvPr id="19" name="圆角矩形 18"/>
            <p:cNvSpPr/>
            <p:nvPr/>
          </p:nvSpPr>
          <p:spPr>
            <a:xfrm>
              <a:off x="7503730" y="6095513"/>
              <a:ext cx="4240925" cy="709474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641919" y="6261430"/>
              <a:ext cx="39645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&lt;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block </a:t>
              </a:r>
              <a:r>
                <a:rPr lang="zh-CN" altLang="en-US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exerciseblk_G</a:t>
              </a:r>
              <a:r>
                <a:rPr lang="en-US" altLang="zh-CN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…&lt;/block&gt;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6095998" y="1630684"/>
            <a:ext cx="4240925" cy="90849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34096" y="1942077"/>
            <a:ext cx="38122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&lt;page 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instruction_G2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&gt;...&lt;/page&gt;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0960" y="1743765"/>
            <a:ext cx="443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&lt;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block 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startblock_G2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...&lt;/block&gt;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190681" y="4742937"/>
            <a:ext cx="4240925" cy="719819"/>
            <a:chOff x="7855132" y="6250249"/>
            <a:chExt cx="4240925" cy="679288"/>
          </a:xfrm>
        </p:grpSpPr>
        <p:sp>
          <p:nvSpPr>
            <p:cNvPr id="27" name="圆角矩形 26"/>
            <p:cNvSpPr/>
            <p:nvPr/>
          </p:nvSpPr>
          <p:spPr>
            <a:xfrm>
              <a:off x="7855132" y="6250249"/>
              <a:ext cx="4240925" cy="679288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127973" y="6415621"/>
              <a:ext cx="3695242" cy="348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&lt;block </a:t>
              </a: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judgeblk_</a:t>
              </a:r>
              <a:r>
                <a:rPr lang="zh-CN" altLang="en-US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G</a:t>
              </a:r>
              <a:r>
                <a:rPr lang="en-US" altLang="zh-CN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...&lt;/block&gt;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975534" y="491923"/>
            <a:ext cx="4240925" cy="583868"/>
            <a:chOff x="3640749" y="279155"/>
            <a:chExt cx="4240925" cy="583868"/>
          </a:xfrm>
        </p:grpSpPr>
        <p:sp>
          <p:nvSpPr>
            <p:cNvPr id="36" name="圆角矩形 35"/>
            <p:cNvSpPr/>
            <p:nvPr/>
          </p:nvSpPr>
          <p:spPr>
            <a:xfrm>
              <a:off x="3640749" y="279155"/>
              <a:ext cx="4240925" cy="58386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323157" y="396509"/>
              <a:ext cx="2876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&lt;page begininstruction&gt;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75535" y="3760751"/>
            <a:ext cx="4240925" cy="601203"/>
            <a:chOff x="3665193" y="350494"/>
            <a:chExt cx="4240925" cy="601203"/>
          </a:xfrm>
        </p:grpSpPr>
        <p:sp>
          <p:nvSpPr>
            <p:cNvPr id="40" name="圆角矩形 39"/>
            <p:cNvSpPr/>
            <p:nvPr/>
          </p:nvSpPr>
          <p:spPr>
            <a:xfrm>
              <a:off x="3665193" y="350494"/>
              <a:ext cx="4240925" cy="601203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36729" y="434081"/>
              <a:ext cx="21467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&lt;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block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dirty="0" err="1" smtClean="0">
                  <a:latin typeface="黑体" panose="02010609060101010101" pitchFamily="49" charset="-122"/>
                  <a:ea typeface="黑体" panose="02010609060101010101" pitchFamily="49" charset="-122"/>
                </a:rPr>
                <a:t>restblock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21425" y="5830572"/>
            <a:ext cx="4240925" cy="600693"/>
            <a:chOff x="3619672" y="-151242"/>
            <a:chExt cx="4240925" cy="854202"/>
          </a:xfrm>
        </p:grpSpPr>
        <p:sp>
          <p:nvSpPr>
            <p:cNvPr id="44" name="圆角矩形 43"/>
            <p:cNvSpPr/>
            <p:nvPr/>
          </p:nvSpPr>
          <p:spPr>
            <a:xfrm>
              <a:off x="3619672" y="-151242"/>
              <a:ext cx="4240925" cy="854202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4463648" y="23388"/>
              <a:ext cx="2608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&lt;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page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endinstruction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48" name="直接箭头连接符 47"/>
          <p:cNvCxnSpPr>
            <a:stCxn id="36" idx="2"/>
            <a:endCxn id="4" idx="0"/>
          </p:cNvCxnSpPr>
          <p:nvPr/>
        </p:nvCxnSpPr>
        <p:spPr>
          <a:xfrm flipH="1">
            <a:off x="3691758" y="1075791"/>
            <a:ext cx="2404239" cy="550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6" idx="2"/>
            <a:endCxn id="5" idx="0"/>
          </p:cNvCxnSpPr>
          <p:nvPr/>
        </p:nvCxnSpPr>
        <p:spPr>
          <a:xfrm>
            <a:off x="6095997" y="1075791"/>
            <a:ext cx="2120464" cy="554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4" idx="2"/>
          </p:cNvCxnSpPr>
          <p:nvPr/>
        </p:nvCxnSpPr>
        <p:spPr>
          <a:xfrm>
            <a:off x="3668107" y="3350320"/>
            <a:ext cx="1856438" cy="41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9" idx="2"/>
          </p:cNvCxnSpPr>
          <p:nvPr/>
        </p:nvCxnSpPr>
        <p:spPr>
          <a:xfrm flipH="1">
            <a:off x="6400800" y="3350324"/>
            <a:ext cx="1815661" cy="410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15" idx="0"/>
          </p:cNvCxnSpPr>
          <p:nvPr/>
        </p:nvCxnSpPr>
        <p:spPr>
          <a:xfrm flipH="1">
            <a:off x="3740549" y="4361954"/>
            <a:ext cx="1737968" cy="380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endCxn id="27" idx="0"/>
          </p:cNvCxnSpPr>
          <p:nvPr/>
        </p:nvCxnSpPr>
        <p:spPr>
          <a:xfrm>
            <a:off x="6397357" y="4347961"/>
            <a:ext cx="1913787" cy="394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7" idx="2"/>
          </p:cNvCxnSpPr>
          <p:nvPr/>
        </p:nvCxnSpPr>
        <p:spPr>
          <a:xfrm flipH="1">
            <a:off x="6700632" y="5462756"/>
            <a:ext cx="1610512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5" idx="2"/>
          </p:cNvCxnSpPr>
          <p:nvPr/>
        </p:nvCxnSpPr>
        <p:spPr>
          <a:xfrm>
            <a:off x="3740549" y="5462752"/>
            <a:ext cx="1807645" cy="388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8" idx="2"/>
            <a:endCxn id="14" idx="0"/>
          </p:cNvCxnSpPr>
          <p:nvPr/>
        </p:nvCxnSpPr>
        <p:spPr>
          <a:xfrm>
            <a:off x="3666910" y="2494519"/>
            <a:ext cx="1197" cy="14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8237504" y="2511726"/>
            <a:ext cx="1197" cy="14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1" grpId="0"/>
      <p:bldP spid="4" grpId="0" animBg="1"/>
      <p:bldP spid="8" grpId="0"/>
      <p:bldP spid="13" grpId="0"/>
      <p:bldP spid="7" grpId="0"/>
      <p:bldP spid="5" grpId="0" animBg="1"/>
      <p:bldP spid="9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2870" y="2321576"/>
            <a:ext cx="8494633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实例</a:t>
            </a:r>
            <a:r>
              <a:rPr lang="en-US" altLang="zh-CN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：性别偏见内</a:t>
            </a:r>
            <a:r>
              <a:rPr lang="zh-CN" altLang="en-US" sz="48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隐联想</a:t>
            </a: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实验</a:t>
            </a:r>
            <a:endParaRPr lang="en-US" altLang="zh-CN" sz="48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741382" y="5280273"/>
            <a:ext cx="8257575" cy="4457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1383" y="4520001"/>
            <a:ext cx="10993418" cy="3783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1384" y="3468414"/>
            <a:ext cx="10993418" cy="3783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311" y="1212183"/>
            <a:ext cx="11848390" cy="55179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内隐联想测验（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Implicit Association Test</a:t>
            </a:r>
            <a:r>
              <a:rPr lang="en-US" altLang="zh-CN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IAT</a:t>
            </a:r>
            <a:r>
              <a:rPr lang="zh-CN" altLang="en-US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20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测试两个目标概念与某个属性之间关联的强度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实验描述</a:t>
            </a:r>
            <a:endParaRPr lang="en-US" altLang="zh-CN" sz="20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在第一个任务中呈现</a:t>
            </a:r>
            <a:r>
              <a:rPr lang="zh-CN" altLang="en-US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一对属性词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，然后呈现</a:t>
            </a:r>
            <a:r>
              <a:rPr lang="zh-CN" altLang="en-US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词表</a:t>
            </a:r>
            <a:r>
              <a:rPr lang="en-US" altLang="zh-CN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，让被试判断词表中的词属于哪个属性。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（例如，属性词为</a:t>
            </a:r>
            <a:r>
              <a:rPr lang="en-US" altLang="zh-CN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Family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，第一阶段的任务即判断出现的词属于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Family,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还是属于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在第二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个任务中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呈现</a:t>
            </a:r>
            <a:r>
              <a:rPr lang="zh-CN" altLang="en-US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另一对属性词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然后呈现另一个</a:t>
            </a:r>
            <a:r>
              <a:rPr lang="zh-CN" altLang="en-US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词表</a:t>
            </a:r>
            <a:r>
              <a:rPr lang="en-US" altLang="zh-CN" sz="2000" u="sng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让被试判断词表中的词属于哪个属性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（例如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，属性词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</a:t>
            </a:r>
            <a:r>
              <a:rPr lang="en-US" altLang="zh-CN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Female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en-US" altLang="zh-CN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ale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，第二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阶段的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任务即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判断出现的词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属于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Female,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还是属于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Male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4470" y="86376"/>
            <a:ext cx="8494633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实例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：性别偏见内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隐联想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实验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821" y="5305497"/>
            <a:ext cx="9142266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通过上述两项任务让被试通过学习将</a:t>
            </a: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两</a:t>
            </a:r>
            <a:r>
              <a:rPr lang="zh-CN" altLang="en-US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</a:t>
            </a: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词汇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两组属性词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形成有力的链接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774523" y="3949701"/>
            <a:ext cx="10941620" cy="200537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470" y="1520324"/>
            <a:ext cx="11231881" cy="221347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实验描述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在第三个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任务中对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两组属性词进行一一配对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（会出现两种情况），然后呈现词表，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让被试判断词表中的词属于哪个属性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，如果是呈现在左边的属性按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E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键，如果是右边的属性按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键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4470" y="86376"/>
            <a:ext cx="8494633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实例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：性别偏见内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隐联想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实验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6423" y="3997283"/>
            <a:ext cx="111011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当指示语将</a:t>
            </a:r>
            <a:r>
              <a:rPr lang="zh-CN" altLang="en-US" sz="2400" u="sng" dirty="0">
                <a:latin typeface="仿宋" panose="02010609060101010101" pitchFamily="49" charset="-122"/>
                <a:ea typeface="仿宋" panose="02010609060101010101" pitchFamily="49" charset="-122"/>
              </a:rPr>
              <a:t>高内隐关联的词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用同一个键反应（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例如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Family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Female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都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用“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E”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按键反应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Male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都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应“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F”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按键反应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），速度会比</a:t>
            </a:r>
            <a:r>
              <a:rPr lang="zh-CN" altLang="en-US" sz="2400" u="sng" dirty="0">
                <a:latin typeface="仿宋" panose="02010609060101010101" pitchFamily="49" charset="-122"/>
                <a:ea typeface="仿宋" panose="02010609060101010101" pitchFamily="49" charset="-122"/>
              </a:rPr>
              <a:t>低内隐关联的词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用同一个按键反应要快。</a:t>
            </a:r>
            <a:r>
              <a:rPr lang="zh-CN" altLang="en-US" sz="2400" u="sng" dirty="0">
                <a:latin typeface="仿宋" panose="02010609060101010101" pitchFamily="49" charset="-122"/>
                <a:ea typeface="仿宋" panose="02010609060101010101" pitchFamily="49" charset="-122"/>
              </a:rPr>
              <a:t>这种</a:t>
            </a:r>
            <a:r>
              <a:rPr lang="zh-CN" altLang="en-US" sz="2400" u="sng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反应时的差异</a:t>
            </a:r>
            <a:r>
              <a:rPr lang="zh-CN" altLang="en-US" sz="2400" u="sng" dirty="0">
                <a:latin typeface="仿宋" panose="02010609060101010101" pitchFamily="49" charset="-122"/>
                <a:ea typeface="仿宋" panose="02010609060101010101" pitchFamily="49" charset="-122"/>
              </a:rPr>
              <a:t>暗中测量了两个属性关于同一特质的不同联想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315720"/>
            <a:ext cx="10742930" cy="52082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假设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compatible: “Female-Family,Male-Career”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关联强于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“Male-Family,Female-Career”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所有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判断均为：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符合左侧描述按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“E”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键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符合右侧描述按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“F”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键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基于反应时的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d-score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计算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应用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+mj-lt"/>
              <a:buNone/>
            </a:pP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036" y="-22209"/>
            <a:ext cx="26212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程序逻辑</a:t>
            </a:r>
            <a:endParaRPr lang="zh-CN" altLang="en-US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315720"/>
            <a:ext cx="11536045" cy="520827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Block1(20 trials):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首先判断、强化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Female/Male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及对应词表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Block2(20 trials):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其次判断、强化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Family/Career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及对应词表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Block3(20 trials):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compatible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第一组判断，并记录反应时</a:t>
            </a:r>
            <a:endParaRPr lang="zh-CN" altLang="en-US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Block4(40 trials):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compatible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第二组判断，并记录反应时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Block5(20 trials):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判断、强化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位置调换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Female/Male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及对应词表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Block6(20 trials):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incompatible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第一组判断，并记录反应时</a:t>
            </a:r>
            <a:endParaRPr lang="zh-CN" altLang="en-US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Blcok7(40 trials):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incompatible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第二组判断，并记录反应时</a:t>
            </a:r>
            <a:endParaRPr lang="zh-CN" altLang="en-US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683" y="-11414"/>
            <a:ext cx="739584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程序逻辑（以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group1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为例）</a:t>
            </a:r>
            <a:endParaRPr lang="zh-CN" altLang="en-US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箭头连接符 36"/>
          <p:cNvCxnSpPr/>
          <p:nvPr/>
        </p:nvCxnSpPr>
        <p:spPr>
          <a:xfrm>
            <a:off x="612011" y="6357258"/>
            <a:ext cx="1124870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914890" y="57785"/>
            <a:ext cx="22567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以</a:t>
            </a: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group1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被试为例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99031" y="57801"/>
            <a:ext cx="5551882" cy="4317349"/>
            <a:chOff x="156" y="91"/>
            <a:chExt cx="8743" cy="6799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" y="91"/>
              <a:ext cx="8743" cy="5874"/>
              <a:chOff x="5054600" y="1409700"/>
              <a:chExt cx="6502400" cy="436880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054600" y="1409700"/>
                <a:ext cx="6502400" cy="43688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403418" y="1694932"/>
                <a:ext cx="1419726" cy="54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0003795" y="1688064"/>
                <a:ext cx="999178" cy="54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780191" y="3369805"/>
                <a:ext cx="959751" cy="54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Julia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79" y="6310"/>
              <a:ext cx="228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次：词表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1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95460" y="838178"/>
            <a:ext cx="5551882" cy="4098312"/>
            <a:chOff x="2245" y="1517"/>
            <a:chExt cx="8743" cy="6454"/>
          </a:xfrm>
        </p:grpSpPr>
        <p:grpSp>
          <p:nvGrpSpPr>
            <p:cNvPr id="6" name="组合 5"/>
            <p:cNvGrpSpPr/>
            <p:nvPr/>
          </p:nvGrpSpPr>
          <p:grpSpPr>
            <a:xfrm>
              <a:off x="2245" y="1517"/>
              <a:ext cx="8743" cy="5874"/>
              <a:chOff x="5054600" y="1409700"/>
              <a:chExt cx="6502400" cy="436880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054600" y="1409700"/>
                <a:ext cx="6502400" cy="43688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403418" y="1694932"/>
                <a:ext cx="1091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4DD60C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Family</a:t>
                </a:r>
                <a:endParaRPr lang="zh-CN" altLang="en-US" sz="2400" dirty="0">
                  <a:solidFill>
                    <a:srgbClr val="4DD60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0003795" y="1688064"/>
                <a:ext cx="11272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4DD60C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Career</a:t>
                </a:r>
                <a:endParaRPr lang="zh-CN" altLang="en-US" sz="2400" dirty="0">
                  <a:solidFill>
                    <a:srgbClr val="4DD60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780191" y="3369805"/>
                <a:ext cx="10583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4DD60C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Salary</a:t>
                </a:r>
                <a:endParaRPr lang="zh-CN" altLang="en-US" sz="2400" dirty="0">
                  <a:solidFill>
                    <a:srgbClr val="4DD60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2607" y="7391"/>
              <a:ext cx="228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次：词表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608819" y="1309375"/>
            <a:ext cx="5551882" cy="4200520"/>
            <a:chOff x="6607" y="2512"/>
            <a:chExt cx="8743" cy="6615"/>
          </a:xfrm>
        </p:grpSpPr>
        <p:grpSp>
          <p:nvGrpSpPr>
            <p:cNvPr id="20" name="组合 19"/>
            <p:cNvGrpSpPr/>
            <p:nvPr/>
          </p:nvGrpSpPr>
          <p:grpSpPr>
            <a:xfrm>
              <a:off x="6607" y="2512"/>
              <a:ext cx="8743" cy="5874"/>
              <a:chOff x="6121584" y="3603978"/>
              <a:chExt cx="5551882" cy="3730171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7780191" y="3369805"/>
                  <a:ext cx="10583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Salary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" name="矩形 15"/>
              <p:cNvSpPr/>
              <p:nvPr/>
            </p:nvSpPr>
            <p:spPr>
              <a:xfrm>
                <a:off x="6419412" y="3847515"/>
                <a:ext cx="1212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419412" y="4246734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534861" y="3899444"/>
                <a:ext cx="853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0944336" y="4306908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784" y="8547"/>
              <a:ext cx="428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(compatible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第一组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)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579099" y="1722760"/>
            <a:ext cx="5551882" cy="4200520"/>
            <a:chOff x="8314" y="2896"/>
            <a:chExt cx="8743" cy="6615"/>
          </a:xfrm>
        </p:grpSpPr>
        <p:grpSp>
          <p:nvGrpSpPr>
            <p:cNvPr id="36" name="组合 35"/>
            <p:cNvGrpSpPr/>
            <p:nvPr/>
          </p:nvGrpSpPr>
          <p:grpSpPr>
            <a:xfrm>
              <a:off x="8314" y="2896"/>
              <a:ext cx="8743" cy="5874"/>
              <a:chOff x="6121584" y="3603978"/>
              <a:chExt cx="5551882" cy="3730171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780191" y="3369805"/>
                  <a:ext cx="948982" cy="539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Julia</a:t>
                  </a:r>
                  <a:endPara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矩形 42"/>
              <p:cNvSpPr/>
              <p:nvPr/>
            </p:nvSpPr>
            <p:spPr>
              <a:xfrm>
                <a:off x="6419412" y="3847515"/>
                <a:ext cx="1212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419412" y="4246734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0534861" y="3899444"/>
                <a:ext cx="853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0944336" y="4306908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8491" y="8931"/>
              <a:ext cx="428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40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(compatible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第二组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)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84575" y="2175701"/>
            <a:ext cx="5551943" cy="4183824"/>
            <a:chOff x="5645" y="3502"/>
            <a:chExt cx="8743" cy="6589"/>
          </a:xfrm>
        </p:grpSpPr>
        <p:grpSp>
          <p:nvGrpSpPr>
            <p:cNvPr id="26" name="组合 25"/>
            <p:cNvGrpSpPr/>
            <p:nvPr/>
          </p:nvGrpSpPr>
          <p:grpSpPr>
            <a:xfrm>
              <a:off x="5645" y="3502"/>
              <a:ext cx="8743" cy="5874"/>
              <a:chOff x="6121584" y="3603978"/>
              <a:chExt cx="5551882" cy="3730171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7780191" y="3369805"/>
                  <a:ext cx="999178" cy="5407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John</a:t>
                  </a:r>
                  <a:endParaRPr lang="zh-CN" alt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矩形 27"/>
              <p:cNvSpPr/>
              <p:nvPr/>
            </p:nvSpPr>
            <p:spPr>
              <a:xfrm>
                <a:off x="6419412" y="3847515"/>
                <a:ext cx="853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0402144" y="3886381"/>
                <a:ext cx="1212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92296" y="5136853"/>
                <a:ext cx="81026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Julia</a:t>
                </a:r>
                <a:endPara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5645" y="9511"/>
              <a:ext cx="373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次（词表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1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换位置）</a:t>
              </a:r>
              <a:endPara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642849" y="1470030"/>
            <a:ext cx="5551882" cy="4210045"/>
            <a:chOff x="10988" y="3657"/>
            <a:chExt cx="8743" cy="6630"/>
          </a:xfrm>
        </p:grpSpPr>
        <p:sp>
          <p:nvSpPr>
            <p:cNvPr id="48" name="文本框 47"/>
            <p:cNvSpPr txBox="1"/>
            <p:nvPr/>
          </p:nvSpPr>
          <p:spPr>
            <a:xfrm>
              <a:off x="10988" y="9707"/>
              <a:ext cx="46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</a:t>
              </a:r>
              <a:r>
                <a:rPr lang="en-US" altLang="zh-CN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(incompatible</a:t>
              </a:r>
              <a:r>
                <a:rPr lang="zh-CN" altLang="en-US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第一组</a:t>
              </a:r>
              <a:r>
                <a:rPr lang="en-US" altLang="zh-CN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)</a:t>
              </a:r>
              <a:endPara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988" y="3657"/>
              <a:ext cx="8743" cy="5874"/>
              <a:chOff x="6121584" y="3603978"/>
              <a:chExt cx="5551882" cy="3730171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7780191" y="3369805"/>
                  <a:ext cx="948982" cy="539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Julia</a:t>
                  </a:r>
                  <a:endPara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矩形 54"/>
              <p:cNvSpPr/>
              <p:nvPr/>
            </p:nvSpPr>
            <p:spPr>
              <a:xfrm>
                <a:off x="6419412" y="3847515"/>
                <a:ext cx="8439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419412" y="4246734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270701" y="3899444"/>
                <a:ext cx="11995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0944336" y="4306908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736444" y="2169165"/>
            <a:ext cx="5551882" cy="4174485"/>
            <a:chOff x="10988" y="3657"/>
            <a:chExt cx="8743" cy="6574"/>
          </a:xfrm>
        </p:grpSpPr>
        <p:sp>
          <p:nvSpPr>
            <p:cNvPr id="66" name="文本框 65"/>
            <p:cNvSpPr txBox="1"/>
            <p:nvPr/>
          </p:nvSpPr>
          <p:spPr>
            <a:xfrm>
              <a:off x="12626" y="9651"/>
              <a:ext cx="46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40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(incompatible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第二组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)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0988" y="3657"/>
              <a:ext cx="8743" cy="5874"/>
              <a:chOff x="6121584" y="3603978"/>
              <a:chExt cx="5551882" cy="3730171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7780191" y="3369805"/>
                  <a:ext cx="948982" cy="539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Julia</a:t>
                  </a:r>
                  <a:endPara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矩形 72"/>
              <p:cNvSpPr/>
              <p:nvPr/>
            </p:nvSpPr>
            <p:spPr>
              <a:xfrm>
                <a:off x="6419412" y="3847515"/>
                <a:ext cx="8439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6419412" y="4246734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0270701" y="3899444"/>
                <a:ext cx="11995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0944336" y="4306908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1043" y="1493417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定义指导语刺激呈现形式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text instructiontxt&gt;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instruction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4pct)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/size = (1300,800)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/hjustify = left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28528" y="228136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&lt;text anykeytxt&gt;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any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/vposition = 70 pct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24pt)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3756" y="-78740"/>
            <a:ext cx="663003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定义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item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Family / Career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5470" y="1187290"/>
            <a:ext cx="3886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Family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属性词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attributeAlabel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/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 = "Family"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Family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对应词表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attributeA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/1 = "Home"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/2 = "Parents"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/3 = "Children"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/4 = "Family"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/5 = "Marriage"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/6 = "Wedding"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/7 = "Relatives"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7779" y="1199990"/>
            <a:ext cx="422011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属性词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attributeBlabel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/1 = "Career"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对应词表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attributeB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/1 = "Management"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/2 = "Professional"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/3 = "Corporation"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/4 = "Salary"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/5 = "Office"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/6 = "Business"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/7 = "Career"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2015" y="6011"/>
            <a:ext cx="605536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定义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item: Female / Male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1809" y="1364634"/>
            <a:ext cx="42201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属性词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targetAlabel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/1 = "Female"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对应词表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targetA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/1 = "Julia"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/2 = "Michelle"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/3 = "Anna"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/4 = "Emily"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/5 = "Rebecca"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26100" y="1364634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Male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属性词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targetBlabel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/1 = "Male"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Male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对应词表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targetB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/1 = "Ben"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/2 = "John"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/3 = "Daniel"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/4 = "Paul"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/5 = "Jeffrey"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2771" y="-46515"/>
            <a:ext cx="10341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定义刺激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: 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注意两组属性刺激出现位置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700" y="1153814"/>
            <a:ext cx="6096000" cy="5354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//"Family"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text 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attributeAleft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items =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attributeAlabel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valign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top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left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position = (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5%,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5%)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txcolor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(0, 255,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fontstyle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("Arial", 5%)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</a:t>
            </a: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//"Career"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&lt;text 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attributeBright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items =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attributeBlabel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valign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top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right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position = (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95%,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5%)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txcolor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(0, 255,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fontstyle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("Arial", 5%)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54600" y="1409700"/>
            <a:ext cx="6502400" cy="4368800"/>
            <a:chOff x="5054600" y="1409700"/>
            <a:chExt cx="6502400" cy="4368800"/>
          </a:xfrm>
        </p:grpSpPr>
        <p:sp>
          <p:nvSpPr>
            <p:cNvPr id="5" name="矩形 4"/>
            <p:cNvSpPr/>
            <p:nvPr/>
          </p:nvSpPr>
          <p:spPr>
            <a:xfrm>
              <a:off x="5054600" y="1409700"/>
              <a:ext cx="6502400" cy="4368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03418" y="1694932"/>
              <a:ext cx="10919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Family</a:t>
              </a:r>
              <a:endParaRPr lang="zh-CN" altLang="en-US" sz="24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003795" y="1688064"/>
              <a:ext cx="11272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Career</a:t>
              </a:r>
              <a:endParaRPr lang="zh-CN" altLang="en-US" sz="24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780191" y="3369805"/>
              <a:ext cx="10583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Salary</a:t>
              </a:r>
              <a:endParaRPr lang="zh-CN" altLang="en-US" sz="24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6296" y="109220"/>
            <a:ext cx="3877985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定义背景刺激</a:t>
            </a:r>
            <a:endParaRPr lang="en-US" altLang="zh-CN" sz="4800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4090" y="2362538"/>
            <a:ext cx="106250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&lt;block attributepractice&gt;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 bgstim = (attributeAleft, attributeBright)</a:t>
            </a:r>
            <a:endParaRPr lang="zh-CN" altLang="en-US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trials = [1=instructions;2-21 = random(attributeA, attributeB)]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errormessage = true(error,200)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responsemode = correct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4090" y="1328052"/>
            <a:ext cx="1097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bgstim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定义一组刺激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在当前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&lt;block&gt;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开始时出现，并贯彻整个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68239" y="3610327"/>
            <a:ext cx="4470400" cy="3003550"/>
            <a:chOff x="5054600" y="1409700"/>
            <a:chExt cx="6502400" cy="4368800"/>
          </a:xfrm>
        </p:grpSpPr>
        <p:sp>
          <p:nvSpPr>
            <p:cNvPr id="10" name="矩形 9"/>
            <p:cNvSpPr/>
            <p:nvPr/>
          </p:nvSpPr>
          <p:spPr>
            <a:xfrm>
              <a:off x="5054600" y="1409700"/>
              <a:ext cx="6502400" cy="4368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03417" y="1694932"/>
              <a:ext cx="1369139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Family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003796" y="1688064"/>
              <a:ext cx="1408778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Career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706300" y="3369805"/>
              <a:ext cx="1327169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Salary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468239" y="3610327"/>
            <a:ext cx="4470400" cy="3003550"/>
            <a:chOff x="5054600" y="1409700"/>
            <a:chExt cx="6502400" cy="4368800"/>
          </a:xfrm>
        </p:grpSpPr>
        <p:sp>
          <p:nvSpPr>
            <p:cNvPr id="16" name="矩形 15"/>
            <p:cNvSpPr/>
            <p:nvPr/>
          </p:nvSpPr>
          <p:spPr>
            <a:xfrm>
              <a:off x="5054600" y="1409700"/>
              <a:ext cx="6502400" cy="4368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DD60C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403417" y="1694932"/>
              <a:ext cx="1369139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Family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003796" y="1688064"/>
              <a:ext cx="1408778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Career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706300" y="3369805"/>
              <a:ext cx="1553340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Parents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68239" y="3610327"/>
            <a:ext cx="4470400" cy="3003550"/>
            <a:chOff x="5054600" y="1409700"/>
            <a:chExt cx="6502400" cy="4368800"/>
          </a:xfrm>
        </p:grpSpPr>
        <p:sp>
          <p:nvSpPr>
            <p:cNvPr id="21" name="矩形 20"/>
            <p:cNvSpPr/>
            <p:nvPr/>
          </p:nvSpPr>
          <p:spPr>
            <a:xfrm>
              <a:off x="5054600" y="1409700"/>
              <a:ext cx="6502400" cy="4368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03417" y="1694932"/>
              <a:ext cx="1369139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Family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0003796" y="1688064"/>
              <a:ext cx="1408778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Career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06300" y="3369805"/>
              <a:ext cx="1234185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Office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8688" y="-240665"/>
            <a:ext cx="50596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指导语按顺序呈现</a:t>
            </a:r>
            <a:endParaRPr lang="zh-CN" sz="4800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355" y="1541780"/>
            <a:ext cx="7126605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&lt;item instructions&gt;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1 = "Put your middle or index fingers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2 = "See above, the categories have.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3 = "See above, the four categories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4 = "Sort the same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5 = "Notice above, there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."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6 = "See above, the four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."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7 = "Sort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."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4705" y="958482"/>
            <a:ext cx="1097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利用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/select = sequence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进行指导语自动按序列呈现</a:t>
            </a:r>
            <a:endParaRPr lang="zh-CN" altLang="en-US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355" y="4126230"/>
            <a:ext cx="349758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&lt;text instructions&gt;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items = instructions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hjustify = left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size = (90%, 60%)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position = (50%, 85%)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valign = bottom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 select = sequence 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resetinterval = 20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69305" y="1689100"/>
            <a:ext cx="57023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&lt;trial instructions&gt;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stimulustimes = [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1=instructions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, spacebar]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correctresponse = (" ")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errormessage = false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recorddata = false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63260" y="4152900"/>
            <a:ext cx="635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&lt;block attributepractice&gt;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bgstim = (attributeAleft, attributeBright)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trials = [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1=instructions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;2-21 = random(attributeA, attributeB)]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errormessage = true(error,200)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responsemode = correct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63260" y="6182995"/>
            <a:ext cx="4983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当前执行到第几个区块，则选择第几个指导语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40690" y="1540510"/>
            <a:ext cx="5090160" cy="51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777865" y="1540510"/>
            <a:ext cx="6034405" cy="51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4685" y="112395"/>
            <a:ext cx="1023937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被试平衡设计</a:t>
            </a:r>
            <a:r>
              <a:rPr lang="en-US" altLang="zh-CN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(group2</a:t>
            </a: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的区块呈现顺序</a:t>
            </a:r>
            <a:r>
              <a:rPr lang="en-US" altLang="zh-CN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)</a:t>
            </a:r>
            <a:endParaRPr lang="en-US" altLang="zh-CN" sz="48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8660" y="1565910"/>
            <a:ext cx="1057592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Block5(20 trials):</a:t>
            </a:r>
            <a:r>
              <a:rPr lang="zh-CN" altLang="en-US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判断、强化位置调换的</a:t>
            </a:r>
            <a:r>
              <a:rPr lang="en-US" altLang="zh-CN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Female/Male</a:t>
            </a:r>
            <a:r>
              <a:rPr lang="zh-CN" altLang="en-US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及对应词表</a:t>
            </a:r>
            <a:endParaRPr lang="zh-CN" altLang="en-US" sz="2400" dirty="0" smtClean="0">
              <a:solidFill>
                <a:schemeClr val="accent4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Block2(20 trials):</a:t>
            </a:r>
            <a:r>
              <a:rPr lang="zh-CN" altLang="en-US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判断、强化</a:t>
            </a:r>
            <a:r>
              <a:rPr lang="en-US" altLang="zh-CN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Family/Career</a:t>
            </a:r>
            <a:r>
              <a:rPr lang="zh-CN" altLang="en-US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及对应词表</a:t>
            </a:r>
            <a:endParaRPr lang="zh-CN" altLang="en-US" sz="2400" dirty="0" smtClean="0">
              <a:solidFill>
                <a:schemeClr val="accent4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Block6(20 trials):</a:t>
            </a:r>
            <a:r>
              <a:rPr lang="zh-CN" altLang="en-US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进行</a:t>
            </a:r>
            <a:r>
              <a:rPr lang="en-US" altLang="zh-CN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incompatible</a:t>
            </a:r>
            <a:r>
              <a:rPr lang="zh-CN" altLang="en-US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第一组判断，并记录反应时</a:t>
            </a:r>
            <a:endParaRPr lang="zh-CN" altLang="en-US" sz="2400" b="1" dirty="0" smtClean="0">
              <a:solidFill>
                <a:schemeClr val="accent4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Blcok7(40 trials):</a:t>
            </a:r>
            <a:r>
              <a:rPr lang="zh-CN" altLang="en-US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进行</a:t>
            </a:r>
            <a:r>
              <a:rPr lang="en-US" altLang="zh-CN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incompatible</a:t>
            </a:r>
            <a:r>
              <a:rPr lang="zh-CN" altLang="en-US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第二组判断，并记录反应时</a:t>
            </a:r>
            <a:endParaRPr lang="zh-CN" altLang="en-US" sz="24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Block1(20 trials):</a:t>
            </a: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判断、强化</a:t>
            </a:r>
            <a:r>
              <a:rPr lang="en-US" altLang="zh-CN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Female/Male</a:t>
            </a: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及对应词表</a:t>
            </a:r>
            <a:endParaRPr lang="zh-CN" altLang="en-US" sz="24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Block3(20 trials):</a:t>
            </a:r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进行</a:t>
            </a:r>
            <a:r>
              <a:rPr lang="en-US" altLang="zh-CN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compatible</a:t>
            </a:r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第一组判断，并记录反应时</a:t>
            </a:r>
            <a:endParaRPr lang="zh-CN" altLang="en-US" sz="24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Block4(40 trials):</a:t>
            </a:r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进行</a:t>
            </a:r>
            <a:r>
              <a:rPr lang="en-US" altLang="zh-CN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compatible</a:t>
            </a:r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第二组判断，并记录反应时</a:t>
            </a:r>
            <a:endParaRPr lang="zh-CN" altLang="en-US" sz="24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71180" y="0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被试平衡设计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6323" y="1200329"/>
            <a:ext cx="133985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/subjects = (1 of 2)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groupnumber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/blocks =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[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</a:t>
            </a:r>
            <a:r>
              <a:rPr lang="en-US" altLang="zh-CN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targetcompatiblepractice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2=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attributepractice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3=compatibletest1;</a:t>
            </a:r>
            <a:endParaRPr lang="en-US" altLang="zh-CN" dirty="0" smtClean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4=compatibletestinstructions;5=compatibletest2;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6=</a:t>
            </a:r>
            <a:r>
              <a:rPr lang="en-US" altLang="zh-CN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targetincompatiblepractice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  <a:endParaRPr lang="en-US" altLang="zh-CN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7=incompatibletest1;8=incompatibletestinstructions;9=incompatibletest2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endParaRPr lang="en-US" altLang="zh-CN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10=summary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onexptend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[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values.completed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1]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/subjects = (2 of 2)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groupnumber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/blocks = [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</a:t>
            </a:r>
            <a:r>
              <a:rPr lang="en-US" altLang="zh-CN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targetincompatiblepractice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2=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attributepractice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3=incompatibletest1; 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4=incompatibletestinstructions;5=incompatibletest2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6=</a:t>
            </a:r>
            <a:r>
              <a:rPr lang="en-US" altLang="zh-CN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targetcompatiblepractice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endParaRPr lang="en-US" altLang="zh-CN" dirty="0" smtClean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7=compatibletest1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8=compatibletestinstructions;9=compatibletest2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endParaRPr lang="en-US" altLang="zh-CN" dirty="0" smtClean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10=summary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onexptend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[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values.completed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1]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3571" y="324757"/>
            <a:ext cx="3361818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d-score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计算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6771" y="1768767"/>
            <a:ext cx="10195530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基于被试</a:t>
            </a:r>
            <a:r>
              <a:rPr lang="zh-CN" altLang="en-US" sz="2800" dirty="0">
                <a:solidFill>
                  <a:srgbClr val="F43308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每个试次的</a:t>
            </a:r>
            <a:r>
              <a:rPr lang="zh-CN" altLang="en-US" sz="2800" dirty="0" smtClean="0">
                <a:solidFill>
                  <a:srgbClr val="F43308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反应时</a:t>
            </a:r>
            <a:endParaRPr lang="en-US" altLang="zh-CN" sz="2800" dirty="0" smtClean="0">
              <a:solidFill>
                <a:srgbClr val="F43308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定义一系列变量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&lt;values&gt;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基于变量定义一系列表达式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&lt;expressions&gt;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当前被试所有试次完成后，完成当前被试最终的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d-score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计算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（详细变量定义、计算公式见代码）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6200" y="-139700"/>
            <a:ext cx="3361818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d-score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计算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3615" y="1433032"/>
            <a:ext cx="11366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m1a = values.sum1a / 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values.n1a //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当前被试第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compatible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任务平均反应式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m2a = values.sum2a / 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values.n2a //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当前被试第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incompatible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任务平均反应时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m1b = values.sum1b / 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values.n1b //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当前被试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compatible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任务平均反应式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 m2b = values.sum2b / values.n2b //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当前被试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incompatible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任务平均反应时</a:t>
            </a:r>
            <a:endParaRPr lang="en-US" altLang="zh-CN" sz="1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sd1a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((values.ss1a - (values.n1a * (expressions.m1a * expressions.m1a))) / (values.n1a - 1))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sd2a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((values.ss2a - (values.n2a * (expressions.m2a * expressions.m2a))) / (values.n2a - 1))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sd1b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((values.ss1b - (values.n1b * (expressions.m1b * expressions.m1b))) / (values.n1b - 1))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sd2b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((values.ss2b - (values.n2b * (expressions.m2b * expressions.m2b))) / (values.n2b - 1))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sda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16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(…) </a:t>
            </a:r>
            <a:r>
              <a:rPr lang="en-US" altLang="zh-CN" sz="1600" dirty="0" smtClean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1600" dirty="0" smtClean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完整代码见程序</a:t>
            </a:r>
            <a:endParaRPr lang="en-US" altLang="zh-CN" sz="1600" dirty="0">
              <a:solidFill>
                <a:schemeClr val="accent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sdb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(…) </a:t>
            </a:r>
            <a:r>
              <a:rPr lang="en-US" altLang="zh-CN" sz="1600" dirty="0" smtClean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1600" dirty="0" smtClean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完整代码见程序</a:t>
            </a:r>
            <a:endParaRPr lang="en-US" altLang="zh-CN" sz="1600" dirty="0">
              <a:solidFill>
                <a:schemeClr val="accent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da = (m2a - m1a) 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expressions.sda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db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(m2b - m1b) 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expressions.sdb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d = (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expressions.da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+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expressions.db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) / 2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preferred = "unknown"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notpreferred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"unknown"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percentcorrect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(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values.n_correct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(values.n1a + values.n1b + values.n2a + values.n2b)) * 100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8649" y="0"/>
            <a:ext cx="4144083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Trial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s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ummary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849" y="2130580"/>
            <a:ext cx="1207065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&lt;trial summary&gt;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stimulustimes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[0=summary]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(" ")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recorddata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false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values.magnitude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2000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"little to no"]</a:t>
            </a:r>
            <a:endParaRPr lang="en-US" altLang="zh-CN" sz="2000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[if( 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abs(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 &gt; 0.15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values.magnitude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2000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"a slight"]</a:t>
            </a:r>
            <a:endParaRPr lang="en-US" altLang="zh-CN" sz="2000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[if( 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abs(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 &gt; 0.35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values.magnitude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2000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"a moderate"]</a:t>
            </a:r>
            <a:endParaRPr lang="en-US" altLang="zh-CN" sz="2000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[if( 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abs(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 &gt;= 0.65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values.magnitude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2000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"a strong"]</a:t>
            </a:r>
            <a:endParaRPr lang="en-US" altLang="zh-CN" sz="2000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 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&gt;= 0.0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expressions.preferred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item.targetALabel.1]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 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&lt; 0.0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expressions.preferred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item.targetBLabel.1]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 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&lt; 0.0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expressions.notpreferred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= item.targetALabel.1]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 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&gt;= 0.0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expressions.notpreferred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= item.targetBLabel.1]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6741" y="1182863"/>
            <a:ext cx="11739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向用户反馈实验结果：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根据反应时计算得到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d-score,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根据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d-score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向用户反馈结论，而非原始的数值</a:t>
            </a:r>
            <a:endParaRPr lang="zh-CN" altLang="en-US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973" y="-6383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495" y="978925"/>
            <a:ext cx="80944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定义指导语试次：同时呈现两个刺激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&lt;trial </a:t>
            </a:r>
            <a:r>
              <a:rPr lang="en-US" altLang="zh-CN" sz="24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instructiontrl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(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anyresponse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stimulusframes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[1=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instructiontxt,anykeytxt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recorddata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false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495" y="348694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定义指导语区块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block instructionblk&gt;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 =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instruction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trl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8495" y="5346586"/>
            <a:ext cx="8568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/blocks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 [1 = instructionblk; 2 = oddevenblk]</a:t>
            </a:r>
            <a:endParaRPr lang="zh-CN" altLang="en-US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8370" y="1642964"/>
            <a:ext cx="909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反应正确则进入下一试次，反应错误则在刺激下方出现红色叉号，需改正答案后方可进入下一试次。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3000" y="2869648"/>
            <a:ext cx="9296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&lt;block attributepractice&gt;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bgstim = (attributeAleft, attributeBright)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trials = [1=instructions;2-21 = random(attributeA, attributeB)]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errormessage = true(error,200)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responsemode = correct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993900" y="5181600"/>
            <a:ext cx="38227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84595" y="306346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强制正确回答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3958" y="1413124"/>
            <a:ext cx="116941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利用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Monkey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快速完成程序测试：可进一步设置反应时分布，正确率参数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3734" y="3297045"/>
            <a:ext cx="929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&lt;monkey&gt;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latencydistribution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normal(500, 100)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percentcorrect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90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&lt;/monkey&gt;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3958" y="192046"/>
            <a:ext cx="4559261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设置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Monkey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参数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3734" y="2696784"/>
            <a:ext cx="9598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设置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Monkey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反应时的正态分布（均值为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200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毫秒，标准差为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100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999794" y="2299454"/>
            <a:ext cx="6104556" cy="1336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祝大家新年快乐</a:t>
            </a:r>
            <a:r>
              <a:rPr lang="en-US" altLang="zh-CN" sz="60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2700" y="1295454"/>
            <a:ext cx="942366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&lt;instruct&gt;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标记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符：字体大小、文字颜色、屏幕颜色、屏幕大小、下一页按键、上一页按键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instruct myinstruct&gt;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("楷体",3.5%)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(0,255,0)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/windowsize = (50%, 50%)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/nextkey = (" 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/prevkey = ("F")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/nextlabel = ("请按空格键继续")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/prevlabel = ("请按F键查看上一页")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875790" y="4628515"/>
            <a:ext cx="2292350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875790" y="5012055"/>
            <a:ext cx="2301875" cy="44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75790" y="5390515"/>
            <a:ext cx="2219960" cy="12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866900" y="5754370"/>
            <a:ext cx="2247265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4226" y="1342956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指导语的文字描述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215" y="1861547"/>
            <a:ext cx="5096759" cy="48013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今天我们学习用默认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标识符定义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^^这是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另一种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方式。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这是指导语的第二页。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接下来我们开始实验吧！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03218" y="1867303"/>
            <a:ext cx="6096000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/preinstructions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insFirst,insSecond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/postinstructions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13661" y="1273720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中调用我们定义好的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35" y="3674110"/>
            <a:ext cx="6096000" cy="2671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120" y="-139764"/>
            <a:ext cx="6208851" cy="1325563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方式三：网页型指导语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27180"/>
            <a:ext cx="80944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htmlpage introduction&gt;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/file="</a:t>
            </a:r>
            <a:r>
              <a:rPr lang="fr-FR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instructionTest.html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&lt;/htmlpage&gt;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/preinstructions = (introduction)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121" y="3342784"/>
            <a:ext cx="8154538" cy="3515216"/>
            <a:chOff x="113121" y="3273949"/>
            <a:chExt cx="8154538" cy="35152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1" y="3273949"/>
              <a:ext cx="8154538" cy="351521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774669" y="6363232"/>
              <a:ext cx="249299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fr-FR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instructionTest.html</a:t>
              </a:r>
              <a:endParaRPr lang="zh-CN" altLang="en-US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56" y="0"/>
            <a:ext cx="5614556" cy="422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19154</Words>
  <Application>WPS 演示</Application>
  <PresentationFormat>宽屏</PresentationFormat>
  <Paragraphs>1169</Paragraphs>
  <Slides>62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5" baseType="lpstr">
      <vt:lpstr>Arial</vt:lpstr>
      <vt:lpstr>宋体</vt:lpstr>
      <vt:lpstr>Wingdings</vt:lpstr>
      <vt:lpstr>等线</vt:lpstr>
      <vt:lpstr>黑体</vt:lpstr>
      <vt:lpstr>Times New Roman</vt:lpstr>
      <vt:lpstr>仿宋</vt:lpstr>
      <vt:lpstr>微软雅黑</vt:lpstr>
      <vt:lpstr>Arial Unicode MS</vt:lpstr>
      <vt:lpstr>等线 Light</vt:lpstr>
      <vt:lpstr>Wingdings</vt:lpstr>
      <vt:lpstr>方正姚体</vt:lpstr>
      <vt:lpstr>Office 主题​​</vt:lpstr>
      <vt:lpstr>PowerPoint 演示文稿</vt:lpstr>
      <vt:lpstr>PowerPoint 演示文稿</vt:lpstr>
      <vt:lpstr>上节回顾</vt:lpstr>
      <vt:lpstr>方式一：自定义指导语</vt:lpstr>
      <vt:lpstr>方式一：自定义指导语</vt:lpstr>
      <vt:lpstr>方式一：自定义指导语</vt:lpstr>
      <vt:lpstr>方式二：默认&lt;instruct&gt;指导语</vt:lpstr>
      <vt:lpstr>方式二：默认&lt;instruct&gt;指导语</vt:lpstr>
      <vt:lpstr>方式三：网页型指导语</vt:lpstr>
      <vt:lpstr>上节回顾：Trail中的时间控制</vt:lpstr>
      <vt:lpstr>上节回顾：默认值&lt;defaults&gt;</vt:lpstr>
      <vt:lpstr>上节回顾：自定义变量和表达式</vt:lpstr>
      <vt:lpstr>上节回顾：注视点呈现时间随机</vt:lpstr>
      <vt:lpstr>上节回顾：注视点呈现时间随机</vt:lpstr>
      <vt:lpstr>PowerPoint 演示文稿</vt:lpstr>
      <vt:lpstr>PowerPoint 演示文稿</vt:lpstr>
      <vt:lpstr>主体程序~item</vt:lpstr>
      <vt:lpstr>主体程序~text</vt:lpstr>
      <vt:lpstr>主体程序~trial</vt:lpstr>
      <vt:lpstr>主体程序~block</vt:lpstr>
      <vt:lpstr>呈现注视点</vt:lpstr>
      <vt:lpstr>呈现注视点</vt:lpstr>
      <vt:lpstr>随机呈现注视点</vt:lpstr>
      <vt:lpstr>正确/错误反馈</vt:lpstr>
      <vt:lpstr>上节回顾：在Github部署你的静态网页</vt:lpstr>
      <vt:lpstr>附1:部署你的Inquisit Web</vt:lpstr>
      <vt:lpstr>上节回顾：部署你的Inquisit Web</vt:lpstr>
      <vt:lpstr>本节内容概览</vt:lpstr>
      <vt:lpstr>实例1：Inquisit 编写心理旋转任务</vt:lpstr>
      <vt:lpstr>Inquisit 编写心理旋转任务</vt:lpstr>
      <vt:lpstr>Inquisit 编写心理旋转任务</vt:lpstr>
      <vt:lpstr>PowerPoint 演示文稿</vt:lpstr>
      <vt:lpstr>1. 呈现图片刺激</vt:lpstr>
      <vt:lpstr>2. Trial中加入空白时间</vt:lpstr>
      <vt:lpstr>2. Trial中加入空白时间</vt:lpstr>
      <vt:lpstr>2. Trial中加入空白时间</vt:lpstr>
      <vt:lpstr>3. 完善实验结构</vt:lpstr>
      <vt:lpstr>4. 平衡设计</vt:lpstr>
      <vt:lpstr>PowerPoint 演示文稿</vt:lpstr>
      <vt:lpstr>PowerPoint 演示文稿</vt:lpstr>
      <vt:lpstr>4. 平衡设计</vt:lpstr>
      <vt:lpstr>4. 平衡设计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PSYLAB_BD_02</cp:lastModifiedBy>
  <cp:revision>873</cp:revision>
  <dcterms:created xsi:type="dcterms:W3CDTF">2017-11-20T01:11:00Z</dcterms:created>
  <dcterms:modified xsi:type="dcterms:W3CDTF">2018-12-28T01:50:30Z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